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1"/>
  </p:notesMasterIdLst>
  <p:handoutMasterIdLst>
    <p:handoutMasterId r:id="rId42"/>
  </p:handoutMasterIdLst>
  <p:sldIdLst>
    <p:sldId id="256" r:id="rId5"/>
    <p:sldId id="265" r:id="rId6"/>
    <p:sldId id="267" r:id="rId7"/>
    <p:sldId id="268" r:id="rId8"/>
    <p:sldId id="297" r:id="rId9"/>
    <p:sldId id="276" r:id="rId10"/>
    <p:sldId id="300" r:id="rId11"/>
    <p:sldId id="266" r:id="rId12"/>
    <p:sldId id="294" r:id="rId13"/>
    <p:sldId id="269" r:id="rId14"/>
    <p:sldId id="273" r:id="rId15"/>
    <p:sldId id="287" r:id="rId16"/>
    <p:sldId id="306" r:id="rId17"/>
    <p:sldId id="270" r:id="rId18"/>
    <p:sldId id="299" r:id="rId19"/>
    <p:sldId id="307" r:id="rId20"/>
    <p:sldId id="309" r:id="rId21"/>
    <p:sldId id="303" r:id="rId22"/>
    <p:sldId id="304" r:id="rId23"/>
    <p:sldId id="271" r:id="rId24"/>
    <p:sldId id="281" r:id="rId25"/>
    <p:sldId id="295" r:id="rId26"/>
    <p:sldId id="302" r:id="rId27"/>
    <p:sldId id="296" r:id="rId28"/>
    <p:sldId id="283" r:id="rId29"/>
    <p:sldId id="284" r:id="rId30"/>
    <p:sldId id="278" r:id="rId31"/>
    <p:sldId id="301" r:id="rId32"/>
    <p:sldId id="292" r:id="rId33"/>
    <p:sldId id="310" r:id="rId34"/>
    <p:sldId id="290" r:id="rId35"/>
    <p:sldId id="313" r:id="rId36"/>
    <p:sldId id="312" r:id="rId37"/>
    <p:sldId id="311" r:id="rId38"/>
    <p:sldId id="286"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C0BC"/>
    <a:srgbClr val="A9F7FD"/>
    <a:srgbClr val="A7D4DD"/>
    <a:srgbClr val="F3F3FF"/>
    <a:srgbClr val="E4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B4ACF-5B31-4A92-9B68-9456CDF74C3A}" v="285" dt="2020-10-12T19:22:24.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05" autoAdjust="0"/>
  </p:normalViewPr>
  <p:slideViewPr>
    <p:cSldViewPr snapToGrid="0">
      <p:cViewPr varScale="1">
        <p:scale>
          <a:sx n="51" d="100"/>
          <a:sy n="51" d="100"/>
        </p:scale>
        <p:origin x="1256" y="40"/>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BB331-5BB3-4F98-A7C6-45EC862E01BA}"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9D332247-0A0C-447B-B4AA-166E40A972AE}">
      <dgm:prSet/>
      <dgm:spPr/>
      <dgm:t>
        <a:bodyPr/>
        <a:lstStyle/>
        <a:p>
          <a:pPr>
            <a:defRPr b="1"/>
          </a:pPr>
          <a:r>
            <a:rPr lang="en-US" dirty="0">
              <a:latin typeface="Franklin Gothic Book" panose="020B0503020102020204" pitchFamily="34" charset="0"/>
            </a:rPr>
            <a:t>Creating an Account </a:t>
          </a:r>
        </a:p>
        <a:p>
          <a:pPr>
            <a:defRPr b="1"/>
          </a:pPr>
          <a:r>
            <a:rPr lang="en-US" dirty="0">
              <a:latin typeface="Franklin Gothic Book" panose="020B0503020102020204" pitchFamily="34" charset="0"/>
            </a:rPr>
            <a:t>(New Users)</a:t>
          </a:r>
        </a:p>
      </dgm:t>
    </dgm:pt>
    <dgm:pt modelId="{EC7A8322-CCD9-4167-B03B-8FF237138168}" type="parTrans" cxnId="{8CA06849-DF1B-481D-A181-D4ECBC5289B1}">
      <dgm:prSet/>
      <dgm:spPr/>
      <dgm:t>
        <a:bodyPr/>
        <a:lstStyle/>
        <a:p>
          <a:endParaRPr lang="en-US"/>
        </a:p>
      </dgm:t>
    </dgm:pt>
    <dgm:pt modelId="{22EFBC1A-1EFD-44BE-8818-B2F1110A33AF}" type="sibTrans" cxnId="{8CA06849-DF1B-481D-A181-D4ECBC5289B1}">
      <dgm:prSet/>
      <dgm:spPr/>
      <dgm:t>
        <a:bodyPr/>
        <a:lstStyle/>
        <a:p>
          <a:endParaRPr lang="en-US"/>
        </a:p>
      </dgm:t>
    </dgm:pt>
    <dgm:pt modelId="{EFB99C86-407E-4CD7-B1AC-A49685B2DC60}">
      <dgm:prSet/>
      <dgm:spPr/>
      <dgm:t>
        <a:bodyPr/>
        <a:lstStyle/>
        <a:p>
          <a:pPr>
            <a:buFont typeface="Wingdings" panose="05000000000000000000" pitchFamily="2" charset="2"/>
            <a:buChar char="ü"/>
          </a:pPr>
          <a:r>
            <a:rPr lang="en-US">
              <a:latin typeface="Franklin Gothic Book" panose="020B0503020102020204" pitchFamily="34" charset="0"/>
            </a:rPr>
            <a:t>Contact OCRA</a:t>
          </a:r>
        </a:p>
      </dgm:t>
    </dgm:pt>
    <dgm:pt modelId="{0D6C177A-E297-4225-86FB-EB3D3A6DDD1E}" type="parTrans" cxnId="{ED4D459B-62A8-4713-9B8F-BE282B29F1C2}">
      <dgm:prSet/>
      <dgm:spPr/>
      <dgm:t>
        <a:bodyPr/>
        <a:lstStyle/>
        <a:p>
          <a:endParaRPr lang="en-US"/>
        </a:p>
      </dgm:t>
    </dgm:pt>
    <dgm:pt modelId="{7E627B45-F223-4CF7-B39F-369D17F191BC}" type="sibTrans" cxnId="{ED4D459B-62A8-4713-9B8F-BE282B29F1C2}">
      <dgm:prSet/>
      <dgm:spPr/>
      <dgm:t>
        <a:bodyPr/>
        <a:lstStyle/>
        <a:p>
          <a:endParaRPr lang="en-US"/>
        </a:p>
      </dgm:t>
    </dgm:pt>
    <dgm:pt modelId="{E03707D3-26A6-4CD7-81DA-825C470C8EF2}">
      <dgm:prSet/>
      <dgm:spPr/>
      <dgm:t>
        <a:bodyPr/>
        <a:lstStyle/>
        <a:p>
          <a:pPr>
            <a:buFont typeface="Wingdings" panose="05000000000000000000" pitchFamily="2" charset="2"/>
            <a:buChar char="ü"/>
          </a:pPr>
          <a:r>
            <a:rPr lang="en-US">
              <a:latin typeface="Franklin Gothic Book" panose="020B0503020102020204" pitchFamily="34" charset="0"/>
            </a:rPr>
            <a:t>OCRA will create account</a:t>
          </a:r>
        </a:p>
      </dgm:t>
    </dgm:pt>
    <dgm:pt modelId="{E92FD1F3-4E35-4FBD-9589-3FFC8CF4ED1B}" type="parTrans" cxnId="{2E4749F8-C221-4C5A-BF8C-69921C30513A}">
      <dgm:prSet/>
      <dgm:spPr/>
      <dgm:t>
        <a:bodyPr/>
        <a:lstStyle/>
        <a:p>
          <a:endParaRPr lang="en-US"/>
        </a:p>
      </dgm:t>
    </dgm:pt>
    <dgm:pt modelId="{0C70D782-648D-463A-B5D6-5129409F5F99}" type="sibTrans" cxnId="{2E4749F8-C221-4C5A-BF8C-69921C30513A}">
      <dgm:prSet/>
      <dgm:spPr/>
      <dgm:t>
        <a:bodyPr/>
        <a:lstStyle/>
        <a:p>
          <a:endParaRPr lang="en-US"/>
        </a:p>
      </dgm:t>
    </dgm:pt>
    <dgm:pt modelId="{D89B95A3-D4C5-4295-9EF6-63FCE085933D}">
      <dgm:prSet/>
      <dgm:spPr/>
      <dgm:t>
        <a:bodyPr/>
        <a:lstStyle/>
        <a:p>
          <a:pPr>
            <a:buFont typeface="Wingdings" panose="05000000000000000000" pitchFamily="2" charset="2"/>
            <a:buChar char="ü"/>
          </a:pPr>
          <a:r>
            <a:rPr lang="en-US" dirty="0">
              <a:latin typeface="Franklin Gothic Book" panose="020B0503020102020204" pitchFamily="34" charset="0"/>
            </a:rPr>
            <a:t>ClinicalTrials.gov Administrator will email instructions for completing registration</a:t>
          </a:r>
        </a:p>
      </dgm:t>
    </dgm:pt>
    <dgm:pt modelId="{68D6EC71-4362-4513-98B2-7760757D283A}" type="parTrans" cxnId="{B5DC74D5-C133-4015-B59C-420A57932596}">
      <dgm:prSet/>
      <dgm:spPr/>
      <dgm:t>
        <a:bodyPr/>
        <a:lstStyle/>
        <a:p>
          <a:endParaRPr lang="en-US"/>
        </a:p>
      </dgm:t>
    </dgm:pt>
    <dgm:pt modelId="{59D33FE5-5FCF-429B-8FB4-B3F8EC113350}" type="sibTrans" cxnId="{B5DC74D5-C133-4015-B59C-420A57932596}">
      <dgm:prSet/>
      <dgm:spPr/>
      <dgm:t>
        <a:bodyPr/>
        <a:lstStyle/>
        <a:p>
          <a:endParaRPr lang="en-US"/>
        </a:p>
      </dgm:t>
    </dgm:pt>
    <dgm:pt modelId="{A66A960A-1346-403B-B6D6-A9969070819E}">
      <dgm:prSet/>
      <dgm:spPr/>
      <dgm:t>
        <a:bodyPr/>
        <a:lstStyle/>
        <a:p>
          <a:pPr>
            <a:buFont typeface="Wingdings" panose="05000000000000000000" pitchFamily="2" charset="2"/>
            <a:buChar char="ü"/>
          </a:pPr>
          <a:r>
            <a:rPr lang="en-US" b="1" dirty="0">
              <a:latin typeface="Franklin Gothic Book" panose="020B0503020102020204" pitchFamily="34" charset="0"/>
            </a:rPr>
            <a:t>Organization</a:t>
          </a:r>
          <a:r>
            <a:rPr lang="en-US" dirty="0">
              <a:latin typeface="Franklin Gothic Book" panose="020B0503020102020204" pitchFamily="34" charset="0"/>
            </a:rPr>
            <a:t>: FloridaStateU </a:t>
          </a:r>
        </a:p>
      </dgm:t>
    </dgm:pt>
    <dgm:pt modelId="{9B1FC753-EE45-45E7-9187-E311F0CECBD4}" type="parTrans" cxnId="{6801B7F6-1A38-4CD7-B1FD-05D279BA3263}">
      <dgm:prSet/>
      <dgm:spPr/>
      <dgm:t>
        <a:bodyPr/>
        <a:lstStyle/>
        <a:p>
          <a:endParaRPr lang="en-US"/>
        </a:p>
      </dgm:t>
    </dgm:pt>
    <dgm:pt modelId="{922BB811-8A67-4715-846C-C881A67961AF}" type="sibTrans" cxnId="{6801B7F6-1A38-4CD7-B1FD-05D279BA3263}">
      <dgm:prSet/>
      <dgm:spPr/>
      <dgm:t>
        <a:bodyPr/>
        <a:lstStyle/>
        <a:p>
          <a:endParaRPr lang="en-US"/>
        </a:p>
      </dgm:t>
    </dgm:pt>
    <dgm:pt modelId="{FF20D76C-F047-41A8-883A-E632472841FE}">
      <dgm:prSet/>
      <dgm:spPr/>
      <dgm:t>
        <a:bodyPr/>
        <a:lstStyle/>
        <a:p>
          <a:pPr>
            <a:buFont typeface="Wingdings" panose="05000000000000000000" pitchFamily="2" charset="2"/>
            <a:buChar char="ü"/>
          </a:pPr>
          <a:r>
            <a:rPr lang="en-US">
              <a:latin typeface="Franklin Gothic Book" panose="020B0503020102020204" pitchFamily="34" charset="0"/>
            </a:rPr>
            <a:t>Review ClinicalTrials.gov PRS User Guide</a:t>
          </a:r>
        </a:p>
      </dgm:t>
    </dgm:pt>
    <dgm:pt modelId="{E3006269-86F8-4826-B742-68141D0ACC86}" type="parTrans" cxnId="{75046B6D-953C-48EA-A82A-1FDCE84A29B6}">
      <dgm:prSet/>
      <dgm:spPr/>
      <dgm:t>
        <a:bodyPr/>
        <a:lstStyle/>
        <a:p>
          <a:endParaRPr lang="en-US"/>
        </a:p>
      </dgm:t>
    </dgm:pt>
    <dgm:pt modelId="{6F5A6592-0C62-4130-B5F5-0727FD6708FA}" type="sibTrans" cxnId="{75046B6D-953C-48EA-A82A-1FDCE84A29B6}">
      <dgm:prSet/>
      <dgm:spPr/>
      <dgm:t>
        <a:bodyPr/>
        <a:lstStyle/>
        <a:p>
          <a:endParaRPr lang="en-US"/>
        </a:p>
      </dgm:t>
    </dgm:pt>
    <dgm:pt modelId="{10FC292E-97C6-4204-8C31-D2FD01173D3D}">
      <dgm:prSet/>
      <dgm:spPr/>
      <dgm:t>
        <a:bodyPr/>
        <a:lstStyle/>
        <a:p>
          <a:pPr>
            <a:defRPr b="1"/>
          </a:pPr>
          <a:r>
            <a:rPr lang="en-US" dirty="0">
              <a:latin typeface="Franklin Gothic Book" panose="020B0503020102020204" pitchFamily="34" charset="0"/>
            </a:rPr>
            <a:t>Creating a new study record</a:t>
          </a:r>
        </a:p>
      </dgm:t>
    </dgm:pt>
    <dgm:pt modelId="{949EB462-DB4A-470C-94B5-8BEC2C320EFA}" type="parTrans" cxnId="{EE740D67-D44C-477A-9E68-E8B737DE33FD}">
      <dgm:prSet/>
      <dgm:spPr/>
      <dgm:t>
        <a:bodyPr/>
        <a:lstStyle/>
        <a:p>
          <a:endParaRPr lang="en-US"/>
        </a:p>
      </dgm:t>
    </dgm:pt>
    <dgm:pt modelId="{711D85D5-06C0-4D3E-83FF-FD1AB89D3800}" type="sibTrans" cxnId="{EE740D67-D44C-477A-9E68-E8B737DE33FD}">
      <dgm:prSet/>
      <dgm:spPr/>
      <dgm:t>
        <a:bodyPr/>
        <a:lstStyle/>
        <a:p>
          <a:endParaRPr lang="en-US"/>
        </a:p>
      </dgm:t>
    </dgm:pt>
    <dgm:pt modelId="{E5C02642-5DB7-458B-A108-550A172F9207}">
      <dgm:prSet/>
      <dgm:spPr/>
      <dgm:t>
        <a:bodyPr/>
        <a:lstStyle/>
        <a:p>
          <a:pPr>
            <a:buFont typeface="Wingdings" panose="05000000000000000000" pitchFamily="2" charset="2"/>
            <a:buChar char="ü"/>
          </a:pPr>
          <a:r>
            <a:rPr lang="en-US" b="1" dirty="0">
              <a:latin typeface="Franklin Gothic Book" panose="020B0503020102020204" pitchFamily="34" charset="0"/>
            </a:rPr>
            <a:t>Sponsor:</a:t>
          </a:r>
          <a:r>
            <a:rPr lang="en-US" dirty="0">
              <a:latin typeface="Franklin Gothic Book" panose="020B0503020102020204" pitchFamily="34" charset="0"/>
            </a:rPr>
            <a:t> Florida State University</a:t>
          </a:r>
        </a:p>
      </dgm:t>
    </dgm:pt>
    <dgm:pt modelId="{9390F670-2AC4-4E51-BFB6-F107AA942A8D}" type="parTrans" cxnId="{6EFC73CD-2424-4C2A-8127-771D200C680F}">
      <dgm:prSet/>
      <dgm:spPr/>
      <dgm:t>
        <a:bodyPr/>
        <a:lstStyle/>
        <a:p>
          <a:endParaRPr lang="en-US"/>
        </a:p>
      </dgm:t>
    </dgm:pt>
    <dgm:pt modelId="{9744AB40-D00C-4032-B71A-DD163FCFAD50}" type="sibTrans" cxnId="{6EFC73CD-2424-4C2A-8127-771D200C680F}">
      <dgm:prSet/>
      <dgm:spPr/>
      <dgm:t>
        <a:bodyPr/>
        <a:lstStyle/>
        <a:p>
          <a:endParaRPr lang="en-US"/>
        </a:p>
      </dgm:t>
    </dgm:pt>
    <dgm:pt modelId="{4E9BB367-E22E-4A5D-9773-AD63FA58BF37}">
      <dgm:prSet/>
      <dgm:spPr/>
      <dgm:t>
        <a:bodyPr/>
        <a:lstStyle/>
        <a:p>
          <a:pPr>
            <a:buFont typeface="Wingdings" panose="05000000000000000000" pitchFamily="2" charset="2"/>
            <a:buChar char="ü"/>
          </a:pPr>
          <a:r>
            <a:rPr lang="en-US" b="1" dirty="0">
              <a:latin typeface="Franklin Gothic Book" panose="020B0503020102020204" pitchFamily="34" charset="0"/>
            </a:rPr>
            <a:t>Responsible Party</a:t>
          </a:r>
          <a:r>
            <a:rPr lang="en-US" dirty="0">
              <a:latin typeface="Franklin Gothic Book" panose="020B0503020102020204" pitchFamily="34" charset="0"/>
            </a:rPr>
            <a:t>: Principal Investigator</a:t>
          </a:r>
        </a:p>
      </dgm:t>
    </dgm:pt>
    <dgm:pt modelId="{CFE4F405-31FC-4941-AA87-97D2121A7AB5}" type="parTrans" cxnId="{6D0082F0-E04A-4410-97EB-0589C62218A6}">
      <dgm:prSet/>
      <dgm:spPr/>
      <dgm:t>
        <a:bodyPr/>
        <a:lstStyle/>
        <a:p>
          <a:endParaRPr lang="en-US"/>
        </a:p>
      </dgm:t>
    </dgm:pt>
    <dgm:pt modelId="{F0EEF11C-A20B-4F7D-8ADD-5F0942632803}" type="sibTrans" cxnId="{6D0082F0-E04A-4410-97EB-0589C62218A6}">
      <dgm:prSet/>
      <dgm:spPr/>
      <dgm:t>
        <a:bodyPr/>
        <a:lstStyle/>
        <a:p>
          <a:endParaRPr lang="en-US"/>
        </a:p>
      </dgm:t>
    </dgm:pt>
    <dgm:pt modelId="{A0CA1186-4BBF-423D-9E56-CC0D8BC02796}">
      <dgm:prSet/>
      <dgm:spPr/>
      <dgm:t>
        <a:bodyPr/>
        <a:lstStyle/>
        <a:p>
          <a:pPr>
            <a:buFont typeface="Wingdings" panose="05000000000000000000" pitchFamily="2" charset="2"/>
            <a:buChar char="ü"/>
          </a:pPr>
          <a:r>
            <a:rPr lang="en-US" b="1" dirty="0">
              <a:latin typeface="Franklin Gothic Book" panose="020B0503020102020204" pitchFamily="34" charset="0"/>
            </a:rPr>
            <a:t>Unique Protocol ID: </a:t>
          </a:r>
          <a:r>
            <a:rPr lang="en-US" dirty="0">
              <a:latin typeface="Franklin Gothic Book" panose="020B0503020102020204" pitchFamily="34" charset="0"/>
            </a:rPr>
            <a:t>FSU RAMP IRB Study ID</a:t>
          </a:r>
        </a:p>
      </dgm:t>
    </dgm:pt>
    <dgm:pt modelId="{53BB7942-8029-4546-BECC-B7C0B27B13A7}" type="parTrans" cxnId="{EA6709B7-6905-4580-9371-9B2D0A927AD0}">
      <dgm:prSet/>
      <dgm:spPr/>
      <dgm:t>
        <a:bodyPr/>
        <a:lstStyle/>
        <a:p>
          <a:endParaRPr lang="en-US"/>
        </a:p>
      </dgm:t>
    </dgm:pt>
    <dgm:pt modelId="{09FB2CD9-1FA1-4E43-9BCD-E67B0CDAC102}" type="sibTrans" cxnId="{EA6709B7-6905-4580-9371-9B2D0A927AD0}">
      <dgm:prSet/>
      <dgm:spPr/>
      <dgm:t>
        <a:bodyPr/>
        <a:lstStyle/>
        <a:p>
          <a:endParaRPr lang="en-US"/>
        </a:p>
      </dgm:t>
    </dgm:pt>
    <dgm:pt modelId="{C928CFFB-8512-493F-BEC8-19B38E6BFEC4}" type="pres">
      <dgm:prSet presAssocID="{821BB331-5BB3-4F98-A7C6-45EC862E01BA}" presName="Name0" presStyleCnt="0">
        <dgm:presLayoutVars>
          <dgm:dir/>
          <dgm:animLvl val="lvl"/>
          <dgm:resizeHandles val="exact"/>
        </dgm:presLayoutVars>
      </dgm:prSet>
      <dgm:spPr/>
      <dgm:t>
        <a:bodyPr/>
        <a:lstStyle/>
        <a:p>
          <a:endParaRPr lang="en-US"/>
        </a:p>
      </dgm:t>
    </dgm:pt>
    <dgm:pt modelId="{01F81E1E-EEE9-44DB-95C1-621AA1121095}" type="pres">
      <dgm:prSet presAssocID="{9D332247-0A0C-447B-B4AA-166E40A972AE}" presName="composite" presStyleCnt="0"/>
      <dgm:spPr/>
    </dgm:pt>
    <dgm:pt modelId="{19AD7F08-11E0-4417-84DE-E5C18A42C263}" type="pres">
      <dgm:prSet presAssocID="{9D332247-0A0C-447B-B4AA-166E40A972AE}" presName="parTx" presStyleLbl="alignNode1" presStyleIdx="0" presStyleCnt="2">
        <dgm:presLayoutVars>
          <dgm:chMax val="0"/>
          <dgm:chPref val="0"/>
          <dgm:bulletEnabled val="1"/>
        </dgm:presLayoutVars>
      </dgm:prSet>
      <dgm:spPr/>
      <dgm:t>
        <a:bodyPr/>
        <a:lstStyle/>
        <a:p>
          <a:endParaRPr lang="en-US"/>
        </a:p>
      </dgm:t>
    </dgm:pt>
    <dgm:pt modelId="{42497B56-F86B-4F76-9D6F-F5DA664DD183}" type="pres">
      <dgm:prSet presAssocID="{9D332247-0A0C-447B-B4AA-166E40A972AE}" presName="desTx" presStyleLbl="alignAccFollowNode1" presStyleIdx="0" presStyleCnt="2">
        <dgm:presLayoutVars>
          <dgm:bulletEnabled val="1"/>
        </dgm:presLayoutVars>
      </dgm:prSet>
      <dgm:spPr/>
      <dgm:t>
        <a:bodyPr/>
        <a:lstStyle/>
        <a:p>
          <a:endParaRPr lang="en-US"/>
        </a:p>
      </dgm:t>
    </dgm:pt>
    <dgm:pt modelId="{E97A90C6-7E43-4B3B-B464-BBD88E1C5560}" type="pres">
      <dgm:prSet presAssocID="{22EFBC1A-1EFD-44BE-8818-B2F1110A33AF}" presName="space" presStyleCnt="0"/>
      <dgm:spPr/>
    </dgm:pt>
    <dgm:pt modelId="{538EAA06-F49D-4D29-B17F-3D81BEC340D3}" type="pres">
      <dgm:prSet presAssocID="{10FC292E-97C6-4204-8C31-D2FD01173D3D}" presName="composite" presStyleCnt="0"/>
      <dgm:spPr/>
    </dgm:pt>
    <dgm:pt modelId="{0305A437-DE91-4B72-B1EE-41662A0E972F}" type="pres">
      <dgm:prSet presAssocID="{10FC292E-97C6-4204-8C31-D2FD01173D3D}" presName="parTx" presStyleLbl="alignNode1" presStyleIdx="1" presStyleCnt="2">
        <dgm:presLayoutVars>
          <dgm:chMax val="0"/>
          <dgm:chPref val="0"/>
          <dgm:bulletEnabled val="1"/>
        </dgm:presLayoutVars>
      </dgm:prSet>
      <dgm:spPr/>
      <dgm:t>
        <a:bodyPr/>
        <a:lstStyle/>
        <a:p>
          <a:endParaRPr lang="en-US"/>
        </a:p>
      </dgm:t>
    </dgm:pt>
    <dgm:pt modelId="{BBF7CBEA-FF1B-4C51-BBBA-C91758F4CB5F}" type="pres">
      <dgm:prSet presAssocID="{10FC292E-97C6-4204-8C31-D2FD01173D3D}" presName="desTx" presStyleLbl="alignAccFollowNode1" presStyleIdx="1" presStyleCnt="2">
        <dgm:presLayoutVars>
          <dgm:bulletEnabled val="1"/>
        </dgm:presLayoutVars>
      </dgm:prSet>
      <dgm:spPr/>
      <dgm:t>
        <a:bodyPr/>
        <a:lstStyle/>
        <a:p>
          <a:endParaRPr lang="en-US"/>
        </a:p>
      </dgm:t>
    </dgm:pt>
  </dgm:ptLst>
  <dgm:cxnLst>
    <dgm:cxn modelId="{D575DFDF-F484-4AE2-B803-127C38858E1D}" type="presOf" srcId="{10FC292E-97C6-4204-8C31-D2FD01173D3D}" destId="{0305A437-DE91-4B72-B1EE-41662A0E972F}" srcOrd="0" destOrd="0" presId="urn:microsoft.com/office/officeart/2005/8/layout/hList1"/>
    <dgm:cxn modelId="{75046B6D-953C-48EA-A82A-1FDCE84A29B6}" srcId="{9D332247-0A0C-447B-B4AA-166E40A972AE}" destId="{FF20D76C-F047-41A8-883A-E632472841FE}" srcOrd="4" destOrd="0" parTransId="{E3006269-86F8-4826-B742-68141D0ACC86}" sibTransId="{6F5A6592-0C62-4130-B5F5-0727FD6708FA}"/>
    <dgm:cxn modelId="{3D3FA694-E7AD-4194-BC18-D704539E56DE}" type="presOf" srcId="{D89B95A3-D4C5-4295-9EF6-63FCE085933D}" destId="{42497B56-F86B-4F76-9D6F-F5DA664DD183}" srcOrd="0" destOrd="2" presId="urn:microsoft.com/office/officeart/2005/8/layout/hList1"/>
    <dgm:cxn modelId="{6D0082F0-E04A-4410-97EB-0589C62218A6}" srcId="{10FC292E-97C6-4204-8C31-D2FD01173D3D}" destId="{4E9BB367-E22E-4A5D-9773-AD63FA58BF37}" srcOrd="1" destOrd="0" parTransId="{CFE4F405-31FC-4941-AA87-97D2121A7AB5}" sibTransId="{F0EEF11C-A20B-4F7D-8ADD-5F0942632803}"/>
    <dgm:cxn modelId="{EE740D67-D44C-477A-9E68-E8B737DE33FD}" srcId="{821BB331-5BB3-4F98-A7C6-45EC862E01BA}" destId="{10FC292E-97C6-4204-8C31-D2FD01173D3D}" srcOrd="1" destOrd="0" parTransId="{949EB462-DB4A-470C-94B5-8BEC2C320EFA}" sibTransId="{711D85D5-06C0-4D3E-83FF-FD1AB89D3800}"/>
    <dgm:cxn modelId="{97094420-82E2-45CE-889A-CF3BD0205ED4}" type="presOf" srcId="{E5C02642-5DB7-458B-A108-550A172F9207}" destId="{BBF7CBEA-FF1B-4C51-BBBA-C91758F4CB5F}" srcOrd="0" destOrd="0" presId="urn:microsoft.com/office/officeart/2005/8/layout/hList1"/>
    <dgm:cxn modelId="{015E1FB6-2F05-4F0E-8443-0647B4FF953B}" type="presOf" srcId="{EFB99C86-407E-4CD7-B1AC-A49685B2DC60}" destId="{42497B56-F86B-4F76-9D6F-F5DA664DD183}" srcOrd="0" destOrd="0" presId="urn:microsoft.com/office/officeart/2005/8/layout/hList1"/>
    <dgm:cxn modelId="{B5DC74D5-C133-4015-B59C-420A57932596}" srcId="{9D332247-0A0C-447B-B4AA-166E40A972AE}" destId="{D89B95A3-D4C5-4295-9EF6-63FCE085933D}" srcOrd="2" destOrd="0" parTransId="{68D6EC71-4362-4513-98B2-7760757D283A}" sibTransId="{59D33FE5-5FCF-429B-8FB4-B3F8EC113350}"/>
    <dgm:cxn modelId="{6EFC73CD-2424-4C2A-8127-771D200C680F}" srcId="{10FC292E-97C6-4204-8C31-D2FD01173D3D}" destId="{E5C02642-5DB7-458B-A108-550A172F9207}" srcOrd="0" destOrd="0" parTransId="{9390F670-2AC4-4E51-BFB6-F107AA942A8D}" sibTransId="{9744AB40-D00C-4032-B71A-DD163FCFAD50}"/>
    <dgm:cxn modelId="{2E4749F8-C221-4C5A-BF8C-69921C30513A}" srcId="{9D332247-0A0C-447B-B4AA-166E40A972AE}" destId="{E03707D3-26A6-4CD7-81DA-825C470C8EF2}" srcOrd="1" destOrd="0" parTransId="{E92FD1F3-4E35-4FBD-9589-3FFC8CF4ED1B}" sibTransId="{0C70D782-648D-463A-B5D6-5129409F5F99}"/>
    <dgm:cxn modelId="{0E6292CC-6561-4604-8C11-04FA09C7A01E}" type="presOf" srcId="{FF20D76C-F047-41A8-883A-E632472841FE}" destId="{42497B56-F86B-4F76-9D6F-F5DA664DD183}" srcOrd="0" destOrd="4" presId="urn:microsoft.com/office/officeart/2005/8/layout/hList1"/>
    <dgm:cxn modelId="{ED4D459B-62A8-4713-9B8F-BE282B29F1C2}" srcId="{9D332247-0A0C-447B-B4AA-166E40A972AE}" destId="{EFB99C86-407E-4CD7-B1AC-A49685B2DC60}" srcOrd="0" destOrd="0" parTransId="{0D6C177A-E297-4225-86FB-EB3D3A6DDD1E}" sibTransId="{7E627B45-F223-4CF7-B39F-369D17F191BC}"/>
    <dgm:cxn modelId="{A60217E7-181A-4A13-891F-DBE182C1CF49}" type="presOf" srcId="{9D332247-0A0C-447B-B4AA-166E40A972AE}" destId="{19AD7F08-11E0-4417-84DE-E5C18A42C263}" srcOrd="0" destOrd="0" presId="urn:microsoft.com/office/officeart/2005/8/layout/hList1"/>
    <dgm:cxn modelId="{8CA06849-DF1B-481D-A181-D4ECBC5289B1}" srcId="{821BB331-5BB3-4F98-A7C6-45EC862E01BA}" destId="{9D332247-0A0C-447B-B4AA-166E40A972AE}" srcOrd="0" destOrd="0" parTransId="{EC7A8322-CCD9-4167-B03B-8FF237138168}" sibTransId="{22EFBC1A-1EFD-44BE-8818-B2F1110A33AF}"/>
    <dgm:cxn modelId="{D726145C-690C-4B9E-9A35-BD0B16C45A5A}" type="presOf" srcId="{A66A960A-1346-403B-B6D6-A9969070819E}" destId="{42497B56-F86B-4F76-9D6F-F5DA664DD183}" srcOrd="0" destOrd="3" presId="urn:microsoft.com/office/officeart/2005/8/layout/hList1"/>
    <dgm:cxn modelId="{451E5E60-BBFB-44A1-A71A-5C8A4B23C254}" type="presOf" srcId="{E03707D3-26A6-4CD7-81DA-825C470C8EF2}" destId="{42497B56-F86B-4F76-9D6F-F5DA664DD183}" srcOrd="0" destOrd="1" presId="urn:microsoft.com/office/officeart/2005/8/layout/hList1"/>
    <dgm:cxn modelId="{001BAD65-CA17-4290-8A4C-17D427F62F6E}" type="presOf" srcId="{4E9BB367-E22E-4A5D-9773-AD63FA58BF37}" destId="{BBF7CBEA-FF1B-4C51-BBBA-C91758F4CB5F}" srcOrd="0" destOrd="1" presId="urn:microsoft.com/office/officeart/2005/8/layout/hList1"/>
    <dgm:cxn modelId="{B78622AC-7AF5-40B5-A4FF-B922C5894252}" type="presOf" srcId="{A0CA1186-4BBF-423D-9E56-CC0D8BC02796}" destId="{BBF7CBEA-FF1B-4C51-BBBA-C91758F4CB5F}" srcOrd="0" destOrd="2" presId="urn:microsoft.com/office/officeart/2005/8/layout/hList1"/>
    <dgm:cxn modelId="{EA6709B7-6905-4580-9371-9B2D0A927AD0}" srcId="{10FC292E-97C6-4204-8C31-D2FD01173D3D}" destId="{A0CA1186-4BBF-423D-9E56-CC0D8BC02796}" srcOrd="2" destOrd="0" parTransId="{53BB7942-8029-4546-BECC-B7C0B27B13A7}" sibTransId="{09FB2CD9-1FA1-4E43-9BCD-E67B0CDAC102}"/>
    <dgm:cxn modelId="{C39B2440-8B11-48E8-A164-AB19271C79F2}" type="presOf" srcId="{821BB331-5BB3-4F98-A7C6-45EC862E01BA}" destId="{C928CFFB-8512-493F-BEC8-19B38E6BFEC4}" srcOrd="0" destOrd="0" presId="urn:microsoft.com/office/officeart/2005/8/layout/hList1"/>
    <dgm:cxn modelId="{6801B7F6-1A38-4CD7-B1FD-05D279BA3263}" srcId="{9D332247-0A0C-447B-B4AA-166E40A972AE}" destId="{A66A960A-1346-403B-B6D6-A9969070819E}" srcOrd="3" destOrd="0" parTransId="{9B1FC753-EE45-45E7-9187-E311F0CECBD4}" sibTransId="{922BB811-8A67-4715-846C-C881A67961AF}"/>
    <dgm:cxn modelId="{3BCCFAE0-77C6-418D-BF1E-559FD9ED39D0}" type="presParOf" srcId="{C928CFFB-8512-493F-BEC8-19B38E6BFEC4}" destId="{01F81E1E-EEE9-44DB-95C1-621AA1121095}" srcOrd="0" destOrd="0" presId="urn:microsoft.com/office/officeart/2005/8/layout/hList1"/>
    <dgm:cxn modelId="{DB9D6C94-B966-4851-8DD2-C843BE4C0386}" type="presParOf" srcId="{01F81E1E-EEE9-44DB-95C1-621AA1121095}" destId="{19AD7F08-11E0-4417-84DE-E5C18A42C263}" srcOrd="0" destOrd="0" presId="urn:microsoft.com/office/officeart/2005/8/layout/hList1"/>
    <dgm:cxn modelId="{77E060B5-4AA4-4886-B581-4604B296F3AF}" type="presParOf" srcId="{01F81E1E-EEE9-44DB-95C1-621AA1121095}" destId="{42497B56-F86B-4F76-9D6F-F5DA664DD183}" srcOrd="1" destOrd="0" presId="urn:microsoft.com/office/officeart/2005/8/layout/hList1"/>
    <dgm:cxn modelId="{955291AB-6897-428A-93D8-053408863101}" type="presParOf" srcId="{C928CFFB-8512-493F-BEC8-19B38E6BFEC4}" destId="{E97A90C6-7E43-4B3B-B464-BBD88E1C5560}" srcOrd="1" destOrd="0" presId="urn:microsoft.com/office/officeart/2005/8/layout/hList1"/>
    <dgm:cxn modelId="{568F72C4-3093-41C9-A7FB-84BB3C04BEB2}" type="presParOf" srcId="{C928CFFB-8512-493F-BEC8-19B38E6BFEC4}" destId="{538EAA06-F49D-4D29-B17F-3D81BEC340D3}" srcOrd="2" destOrd="0" presId="urn:microsoft.com/office/officeart/2005/8/layout/hList1"/>
    <dgm:cxn modelId="{AA3EE4C2-8E74-404D-B710-51F2A2B76EB1}" type="presParOf" srcId="{538EAA06-F49D-4D29-B17F-3D81BEC340D3}" destId="{0305A437-DE91-4B72-B1EE-41662A0E972F}" srcOrd="0" destOrd="0" presId="urn:microsoft.com/office/officeart/2005/8/layout/hList1"/>
    <dgm:cxn modelId="{53EF25BC-0729-4E26-BC17-E55B4D727061}" type="presParOf" srcId="{538EAA06-F49D-4D29-B17F-3D81BEC340D3}" destId="{BBF7CBEA-FF1B-4C51-BBBA-C91758F4CB5F}"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7A662-4452-4541-B6FA-E26D9C691838}"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2703CED5-6E36-45C8-BB14-9F6766CA525C}">
      <dgm:prSet custT="1"/>
      <dgm:spPr/>
      <dgm:t>
        <a:bodyPr/>
        <a:lstStyle/>
        <a:p>
          <a:r>
            <a:rPr lang="en-US" sz="4400" b="1" dirty="0">
              <a:latin typeface="Franklin Gothic Book" panose="020B0503020102020204" pitchFamily="34" charset="0"/>
            </a:rPr>
            <a:t>NIH Reported</a:t>
          </a:r>
        </a:p>
        <a:p>
          <a:r>
            <a:rPr lang="en-US" sz="4400" b="1" dirty="0">
              <a:latin typeface="Franklin Gothic Book" panose="020B0503020102020204" pitchFamily="34" charset="0"/>
            </a:rPr>
            <a:t>Common Issues</a:t>
          </a:r>
          <a:endParaRPr lang="en-US" sz="4400" dirty="0">
            <a:latin typeface="Franklin Gothic Book" panose="020B0503020102020204" pitchFamily="34" charset="0"/>
          </a:endParaRPr>
        </a:p>
      </dgm:t>
    </dgm:pt>
    <dgm:pt modelId="{91379F05-D519-4D09-92A1-E333BE442788}" type="parTrans" cxnId="{C2C6643B-DDFD-4073-A09C-9AA89822BD0D}">
      <dgm:prSet/>
      <dgm:spPr/>
      <dgm:t>
        <a:bodyPr/>
        <a:lstStyle/>
        <a:p>
          <a:endParaRPr lang="en-US"/>
        </a:p>
      </dgm:t>
    </dgm:pt>
    <dgm:pt modelId="{716F2373-5C9B-400B-897C-0DD210C7B8B1}" type="sibTrans" cxnId="{C2C6643B-DDFD-4073-A09C-9AA89822BD0D}">
      <dgm:prSet/>
      <dgm:spPr/>
      <dgm:t>
        <a:bodyPr/>
        <a:lstStyle/>
        <a:p>
          <a:endParaRPr lang="en-US"/>
        </a:p>
      </dgm:t>
    </dgm:pt>
    <dgm:pt modelId="{6EB0895B-8570-4A2F-BDB2-2391B38EA872}">
      <dgm:prSet/>
      <dgm:spPr/>
      <dgm:t>
        <a:bodyPr/>
        <a:lstStyle/>
        <a:p>
          <a:r>
            <a:rPr lang="en-US" dirty="0">
              <a:latin typeface="Franklin Gothic Book" panose="020B0503020102020204" pitchFamily="34" charset="0"/>
            </a:rPr>
            <a:t>Unclear outcome measures in protocol</a:t>
          </a:r>
        </a:p>
      </dgm:t>
    </dgm:pt>
    <dgm:pt modelId="{1DEE17A0-6211-418C-8915-3299D5576ABC}" type="parTrans" cxnId="{C0070D5E-5F00-443A-A6F3-34A7ECB6FFFC}">
      <dgm:prSet/>
      <dgm:spPr/>
      <dgm:t>
        <a:bodyPr/>
        <a:lstStyle/>
        <a:p>
          <a:endParaRPr lang="en-US"/>
        </a:p>
      </dgm:t>
    </dgm:pt>
    <dgm:pt modelId="{B8415AB3-1FF1-4434-BA04-416204F7B23A}" type="sibTrans" cxnId="{C0070D5E-5F00-443A-A6F3-34A7ECB6FFFC}">
      <dgm:prSet/>
      <dgm:spPr/>
      <dgm:t>
        <a:bodyPr/>
        <a:lstStyle/>
        <a:p>
          <a:endParaRPr lang="en-US"/>
        </a:p>
      </dgm:t>
    </dgm:pt>
    <dgm:pt modelId="{E61DF9B1-D7E9-484F-B57B-41BB96012652}">
      <dgm:prSet/>
      <dgm:spPr/>
      <dgm:t>
        <a:bodyPr/>
        <a:lstStyle/>
        <a:p>
          <a:r>
            <a:rPr lang="en-US">
              <a:latin typeface="Franklin Gothic Book" panose="020B0503020102020204" pitchFamily="34" charset="0"/>
            </a:rPr>
            <a:t>Vague timeframes in outcome measures</a:t>
          </a:r>
        </a:p>
      </dgm:t>
    </dgm:pt>
    <dgm:pt modelId="{9F707FCB-A57A-4339-8FAE-EC1A3801AE2B}" type="parTrans" cxnId="{3FA1DEDC-4588-42D7-A4A6-2DD8B6703F4B}">
      <dgm:prSet/>
      <dgm:spPr/>
      <dgm:t>
        <a:bodyPr/>
        <a:lstStyle/>
        <a:p>
          <a:endParaRPr lang="en-US"/>
        </a:p>
      </dgm:t>
    </dgm:pt>
    <dgm:pt modelId="{42E0F6B0-5DC0-4395-B0E0-09B12A57F580}" type="sibTrans" cxnId="{3FA1DEDC-4588-42D7-A4A6-2DD8B6703F4B}">
      <dgm:prSet/>
      <dgm:spPr/>
      <dgm:t>
        <a:bodyPr/>
        <a:lstStyle/>
        <a:p>
          <a:endParaRPr lang="en-US"/>
        </a:p>
      </dgm:t>
    </dgm:pt>
    <dgm:pt modelId="{9D23B903-D968-46D8-8997-0676E354A87E}">
      <dgm:prSet/>
      <dgm:spPr/>
      <dgm:t>
        <a:bodyPr/>
        <a:lstStyle/>
        <a:p>
          <a:r>
            <a:rPr lang="en-US" dirty="0">
              <a:latin typeface="Franklin Gothic Book" panose="020B0503020102020204" pitchFamily="34" charset="0"/>
            </a:rPr>
            <a:t>Multiple timeframes in outcome measures</a:t>
          </a:r>
        </a:p>
      </dgm:t>
    </dgm:pt>
    <dgm:pt modelId="{21EFA00B-9D93-4CD2-B1FB-F6F215D8D6D8}" type="parTrans" cxnId="{E747735D-6F71-48C8-B8A5-7ACCC687EED3}">
      <dgm:prSet/>
      <dgm:spPr/>
      <dgm:t>
        <a:bodyPr/>
        <a:lstStyle/>
        <a:p>
          <a:endParaRPr lang="en-US"/>
        </a:p>
      </dgm:t>
    </dgm:pt>
    <dgm:pt modelId="{2B31222B-513A-4637-AF05-EE715D81FD6E}" type="sibTrans" cxnId="{E747735D-6F71-48C8-B8A5-7ACCC687EED3}">
      <dgm:prSet/>
      <dgm:spPr/>
      <dgm:t>
        <a:bodyPr/>
        <a:lstStyle/>
        <a:p>
          <a:endParaRPr lang="en-US"/>
        </a:p>
      </dgm:t>
    </dgm:pt>
    <dgm:pt modelId="{34263B49-F3D0-407F-9D30-E56A880063FB}">
      <dgm:prSet/>
      <dgm:spPr/>
      <dgm:t>
        <a:bodyPr/>
        <a:lstStyle/>
        <a:p>
          <a:r>
            <a:rPr lang="en-US" dirty="0">
              <a:latin typeface="Franklin Gothic Book" panose="020B0503020102020204" pitchFamily="34" charset="0"/>
            </a:rPr>
            <a:t>Missing information from arms/intervention</a:t>
          </a:r>
        </a:p>
      </dgm:t>
    </dgm:pt>
    <dgm:pt modelId="{4CA55680-20AD-4D9F-B127-74CF36D55CE6}" type="parTrans" cxnId="{ACCEC7E3-2C2D-47B6-9B46-DD93EBBD5020}">
      <dgm:prSet/>
      <dgm:spPr/>
      <dgm:t>
        <a:bodyPr/>
        <a:lstStyle/>
        <a:p>
          <a:endParaRPr lang="en-US"/>
        </a:p>
      </dgm:t>
    </dgm:pt>
    <dgm:pt modelId="{2C8535A8-B4CB-49D2-B7DD-3283277A4BE3}" type="sibTrans" cxnId="{ACCEC7E3-2C2D-47B6-9B46-DD93EBBD5020}">
      <dgm:prSet/>
      <dgm:spPr/>
      <dgm:t>
        <a:bodyPr/>
        <a:lstStyle/>
        <a:p>
          <a:endParaRPr lang="en-US"/>
        </a:p>
      </dgm:t>
    </dgm:pt>
    <dgm:pt modelId="{B7BA4BC0-8501-4CB4-9CF4-3F25FC5E50F5}">
      <dgm:prSet/>
      <dgm:spPr/>
      <dgm:t>
        <a:bodyPr/>
        <a:lstStyle/>
        <a:p>
          <a:endParaRPr lang="en-US" dirty="0">
            <a:latin typeface="Franklin Gothic Book" panose="020B0503020102020204" pitchFamily="34" charset="0"/>
          </a:endParaRPr>
        </a:p>
      </dgm:t>
    </dgm:pt>
    <dgm:pt modelId="{69CF5C35-28C2-482C-A3DF-2B9D69C4FBB4}" type="parTrans" cxnId="{0B114A28-DDD6-4F6A-9BB4-D4271727834C}">
      <dgm:prSet/>
      <dgm:spPr/>
      <dgm:t>
        <a:bodyPr/>
        <a:lstStyle/>
        <a:p>
          <a:endParaRPr lang="en-US"/>
        </a:p>
      </dgm:t>
    </dgm:pt>
    <dgm:pt modelId="{B7B933B2-1764-4BBD-9ED3-DCAD49F103AC}" type="sibTrans" cxnId="{0B114A28-DDD6-4F6A-9BB4-D4271727834C}">
      <dgm:prSet/>
      <dgm:spPr/>
      <dgm:t>
        <a:bodyPr/>
        <a:lstStyle/>
        <a:p>
          <a:endParaRPr lang="en-US"/>
        </a:p>
      </dgm:t>
    </dgm:pt>
    <dgm:pt modelId="{BF9DB725-EE28-44B5-8BAA-4043CE1FDC91}" type="pres">
      <dgm:prSet presAssocID="{66C7A662-4452-4541-B6FA-E26D9C691838}" presName="Name0" presStyleCnt="0">
        <dgm:presLayoutVars>
          <dgm:dir/>
          <dgm:animLvl val="lvl"/>
          <dgm:resizeHandles val="exact"/>
        </dgm:presLayoutVars>
      </dgm:prSet>
      <dgm:spPr/>
      <dgm:t>
        <a:bodyPr/>
        <a:lstStyle/>
        <a:p>
          <a:endParaRPr lang="en-US"/>
        </a:p>
      </dgm:t>
    </dgm:pt>
    <dgm:pt modelId="{FCEDF530-DAFA-4A4A-9B61-135AD16A016E}" type="pres">
      <dgm:prSet presAssocID="{2703CED5-6E36-45C8-BB14-9F6766CA525C}" presName="linNode" presStyleCnt="0"/>
      <dgm:spPr/>
    </dgm:pt>
    <dgm:pt modelId="{41B20843-54F6-44B4-AADA-80B2470C2652}" type="pres">
      <dgm:prSet presAssocID="{2703CED5-6E36-45C8-BB14-9F6766CA525C}" presName="parentText" presStyleLbl="node1" presStyleIdx="0" presStyleCnt="1">
        <dgm:presLayoutVars>
          <dgm:chMax val="1"/>
          <dgm:bulletEnabled val="1"/>
        </dgm:presLayoutVars>
      </dgm:prSet>
      <dgm:spPr/>
      <dgm:t>
        <a:bodyPr/>
        <a:lstStyle/>
        <a:p>
          <a:endParaRPr lang="en-US"/>
        </a:p>
      </dgm:t>
    </dgm:pt>
    <dgm:pt modelId="{A6CB43C4-3520-4997-8B1C-70E688C94725}" type="pres">
      <dgm:prSet presAssocID="{2703CED5-6E36-45C8-BB14-9F6766CA525C}" presName="descendantText" presStyleLbl="alignAccFollowNode1" presStyleIdx="0" presStyleCnt="1">
        <dgm:presLayoutVars>
          <dgm:bulletEnabled val="1"/>
        </dgm:presLayoutVars>
      </dgm:prSet>
      <dgm:spPr/>
      <dgm:t>
        <a:bodyPr/>
        <a:lstStyle/>
        <a:p>
          <a:endParaRPr lang="en-US"/>
        </a:p>
      </dgm:t>
    </dgm:pt>
  </dgm:ptLst>
  <dgm:cxnLst>
    <dgm:cxn modelId="{6363EA55-AAA0-463B-9A8B-EAD9D4C8CEE2}" type="presOf" srcId="{2703CED5-6E36-45C8-BB14-9F6766CA525C}" destId="{41B20843-54F6-44B4-AADA-80B2470C2652}" srcOrd="0" destOrd="0" presId="urn:microsoft.com/office/officeart/2005/8/layout/vList5"/>
    <dgm:cxn modelId="{C2C6643B-DDFD-4073-A09C-9AA89822BD0D}" srcId="{66C7A662-4452-4541-B6FA-E26D9C691838}" destId="{2703CED5-6E36-45C8-BB14-9F6766CA525C}" srcOrd="0" destOrd="0" parTransId="{91379F05-D519-4D09-92A1-E333BE442788}" sibTransId="{716F2373-5C9B-400B-897C-0DD210C7B8B1}"/>
    <dgm:cxn modelId="{C0070D5E-5F00-443A-A6F3-34A7ECB6FFFC}" srcId="{2703CED5-6E36-45C8-BB14-9F6766CA525C}" destId="{6EB0895B-8570-4A2F-BDB2-2391B38EA872}" srcOrd="0" destOrd="0" parTransId="{1DEE17A0-6211-418C-8915-3299D5576ABC}" sibTransId="{B8415AB3-1FF1-4434-BA04-416204F7B23A}"/>
    <dgm:cxn modelId="{22794A9F-29E8-4C87-B816-EB0F6C826781}" type="presOf" srcId="{B7BA4BC0-8501-4CB4-9CF4-3F25FC5E50F5}" destId="{A6CB43C4-3520-4997-8B1C-70E688C94725}" srcOrd="0" destOrd="4" presId="urn:microsoft.com/office/officeart/2005/8/layout/vList5"/>
    <dgm:cxn modelId="{3FA1DEDC-4588-42D7-A4A6-2DD8B6703F4B}" srcId="{2703CED5-6E36-45C8-BB14-9F6766CA525C}" destId="{E61DF9B1-D7E9-484F-B57B-41BB96012652}" srcOrd="1" destOrd="0" parTransId="{9F707FCB-A57A-4339-8FAE-EC1A3801AE2B}" sibTransId="{42E0F6B0-5DC0-4395-B0E0-09B12A57F580}"/>
    <dgm:cxn modelId="{3A48A80E-C979-44A5-9316-00E311B96210}" type="presOf" srcId="{6EB0895B-8570-4A2F-BDB2-2391B38EA872}" destId="{A6CB43C4-3520-4997-8B1C-70E688C94725}" srcOrd="0" destOrd="0" presId="urn:microsoft.com/office/officeart/2005/8/layout/vList5"/>
    <dgm:cxn modelId="{6739797D-92AB-48E5-A56A-8A6912B0AAF9}" type="presOf" srcId="{66C7A662-4452-4541-B6FA-E26D9C691838}" destId="{BF9DB725-EE28-44B5-8BAA-4043CE1FDC91}" srcOrd="0" destOrd="0" presId="urn:microsoft.com/office/officeart/2005/8/layout/vList5"/>
    <dgm:cxn modelId="{ACCEC7E3-2C2D-47B6-9B46-DD93EBBD5020}" srcId="{2703CED5-6E36-45C8-BB14-9F6766CA525C}" destId="{34263B49-F3D0-407F-9D30-E56A880063FB}" srcOrd="3" destOrd="0" parTransId="{4CA55680-20AD-4D9F-B127-74CF36D55CE6}" sibTransId="{2C8535A8-B4CB-49D2-B7DD-3283277A4BE3}"/>
    <dgm:cxn modelId="{DE258E99-927B-4259-8552-F8D199CA05B8}" type="presOf" srcId="{9D23B903-D968-46D8-8997-0676E354A87E}" destId="{A6CB43C4-3520-4997-8B1C-70E688C94725}" srcOrd="0" destOrd="2" presId="urn:microsoft.com/office/officeart/2005/8/layout/vList5"/>
    <dgm:cxn modelId="{0B114A28-DDD6-4F6A-9BB4-D4271727834C}" srcId="{2703CED5-6E36-45C8-BB14-9F6766CA525C}" destId="{B7BA4BC0-8501-4CB4-9CF4-3F25FC5E50F5}" srcOrd="4" destOrd="0" parTransId="{69CF5C35-28C2-482C-A3DF-2B9D69C4FBB4}" sibTransId="{B7B933B2-1764-4BBD-9ED3-DCAD49F103AC}"/>
    <dgm:cxn modelId="{CB97648F-6409-427A-999B-B744013176A6}" type="presOf" srcId="{34263B49-F3D0-407F-9D30-E56A880063FB}" destId="{A6CB43C4-3520-4997-8B1C-70E688C94725}" srcOrd="0" destOrd="3" presId="urn:microsoft.com/office/officeart/2005/8/layout/vList5"/>
    <dgm:cxn modelId="{E747735D-6F71-48C8-B8A5-7ACCC687EED3}" srcId="{2703CED5-6E36-45C8-BB14-9F6766CA525C}" destId="{9D23B903-D968-46D8-8997-0676E354A87E}" srcOrd="2" destOrd="0" parTransId="{21EFA00B-9D93-4CD2-B1FB-F6F215D8D6D8}" sibTransId="{2B31222B-513A-4637-AF05-EE715D81FD6E}"/>
    <dgm:cxn modelId="{37BE4504-1FF6-4811-9098-5674936698A4}" type="presOf" srcId="{E61DF9B1-D7E9-484F-B57B-41BB96012652}" destId="{A6CB43C4-3520-4997-8B1C-70E688C94725}" srcOrd="0" destOrd="1" presId="urn:microsoft.com/office/officeart/2005/8/layout/vList5"/>
    <dgm:cxn modelId="{7B050B21-EC6C-429E-8A15-D1F527D2C45E}" type="presParOf" srcId="{BF9DB725-EE28-44B5-8BAA-4043CE1FDC91}" destId="{FCEDF530-DAFA-4A4A-9B61-135AD16A016E}" srcOrd="0" destOrd="0" presId="urn:microsoft.com/office/officeart/2005/8/layout/vList5"/>
    <dgm:cxn modelId="{95F3CE9E-CC79-4427-87CF-41CD1443ABE6}" type="presParOf" srcId="{FCEDF530-DAFA-4A4A-9B61-135AD16A016E}" destId="{41B20843-54F6-44B4-AADA-80B2470C2652}" srcOrd="0" destOrd="0" presId="urn:microsoft.com/office/officeart/2005/8/layout/vList5"/>
    <dgm:cxn modelId="{1C6FED26-6988-4B91-906E-CF7E718CF6BE}" type="presParOf" srcId="{FCEDF530-DAFA-4A4A-9B61-135AD16A016E}" destId="{A6CB43C4-3520-4997-8B1C-70E688C9472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C5A77-04F9-410A-BA65-80169E202F1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D8C1B52-3A67-4ADE-9B75-E15893DA3589}">
      <dgm:prSet custT="1"/>
      <dgm:spPr/>
      <dgm:t>
        <a:bodyPr/>
        <a:lstStyle/>
        <a:p>
          <a:pPr algn="ctr"/>
          <a:r>
            <a:rPr lang="en-US" sz="2400" b="1" u="none" dirty="0">
              <a:latin typeface="Franklin Gothic Book" panose="020B0503020102020204" pitchFamily="34" charset="0"/>
            </a:rPr>
            <a:t>Main outcome measurement </a:t>
          </a:r>
          <a:r>
            <a:rPr lang="en-US" sz="2400" dirty="0">
              <a:latin typeface="Franklin Gothic Book" panose="020B0503020102020204" pitchFamily="34" charset="0"/>
            </a:rPr>
            <a:t>for evaluating the effect of the intervention/treatment from baseline</a:t>
          </a:r>
        </a:p>
      </dgm:t>
    </dgm:pt>
    <dgm:pt modelId="{D979EE3C-1BE8-42F3-A1B4-B79B084CE1CE}" type="parTrans" cxnId="{73D2EF93-C662-4EC6-9E86-8BCC78455D9C}">
      <dgm:prSet/>
      <dgm:spPr/>
      <dgm:t>
        <a:bodyPr/>
        <a:lstStyle/>
        <a:p>
          <a:endParaRPr lang="en-US"/>
        </a:p>
      </dgm:t>
    </dgm:pt>
    <dgm:pt modelId="{1F8A7F87-929A-4B23-A2D5-1B9C217AF598}" type="sibTrans" cxnId="{73D2EF93-C662-4EC6-9E86-8BCC78455D9C}">
      <dgm:prSet/>
      <dgm:spPr/>
      <dgm:t>
        <a:bodyPr/>
        <a:lstStyle/>
        <a:p>
          <a:endParaRPr lang="en-US"/>
        </a:p>
      </dgm:t>
    </dgm:pt>
    <dgm:pt modelId="{F5CC449A-CCCD-4043-BDDC-4A4902D98BF7}">
      <dgm:prSet custT="1"/>
      <dgm:spPr/>
      <dgm:t>
        <a:bodyPr/>
        <a:lstStyle/>
        <a:p>
          <a:r>
            <a:rPr lang="en-US" sz="2400" dirty="0">
              <a:latin typeface="Franklin Gothic Book" panose="020B0503020102020204" pitchFamily="34" charset="0"/>
            </a:rPr>
            <a:t>A study protocol can have more than one primary outcome measure </a:t>
          </a:r>
        </a:p>
      </dgm:t>
    </dgm:pt>
    <dgm:pt modelId="{27F3F7E0-3B85-4108-89DB-977232ED85EA}" type="parTrans" cxnId="{9A50ABA7-7C83-48DB-8260-E5FFD1FD9D61}">
      <dgm:prSet/>
      <dgm:spPr/>
      <dgm:t>
        <a:bodyPr/>
        <a:lstStyle/>
        <a:p>
          <a:endParaRPr lang="en-US"/>
        </a:p>
      </dgm:t>
    </dgm:pt>
    <dgm:pt modelId="{CEDF1BA0-FBFD-4C31-B2E4-6C70C10965CE}" type="sibTrans" cxnId="{9A50ABA7-7C83-48DB-8260-E5FFD1FD9D61}">
      <dgm:prSet/>
      <dgm:spPr/>
      <dgm:t>
        <a:bodyPr/>
        <a:lstStyle/>
        <a:p>
          <a:endParaRPr lang="en-US"/>
        </a:p>
      </dgm:t>
    </dgm:pt>
    <dgm:pt modelId="{975601A6-C4FD-44F8-BD21-1E63A135E5FA}" type="pres">
      <dgm:prSet presAssocID="{23CC5A77-04F9-410A-BA65-80169E202F14}" presName="hierChild1" presStyleCnt="0">
        <dgm:presLayoutVars>
          <dgm:chPref val="1"/>
          <dgm:dir/>
          <dgm:animOne val="branch"/>
          <dgm:animLvl val="lvl"/>
          <dgm:resizeHandles/>
        </dgm:presLayoutVars>
      </dgm:prSet>
      <dgm:spPr/>
      <dgm:t>
        <a:bodyPr/>
        <a:lstStyle/>
        <a:p>
          <a:endParaRPr lang="en-US"/>
        </a:p>
      </dgm:t>
    </dgm:pt>
    <dgm:pt modelId="{EF9F91B3-1FE9-4166-8F59-5056B97C79F5}" type="pres">
      <dgm:prSet presAssocID="{2D8C1B52-3A67-4ADE-9B75-E15893DA3589}" presName="hierRoot1" presStyleCnt="0"/>
      <dgm:spPr/>
    </dgm:pt>
    <dgm:pt modelId="{FC4E836F-9054-43CC-9674-9E1078729F1B}" type="pres">
      <dgm:prSet presAssocID="{2D8C1B52-3A67-4ADE-9B75-E15893DA3589}" presName="composite" presStyleCnt="0"/>
      <dgm:spPr/>
    </dgm:pt>
    <dgm:pt modelId="{1F37D60E-55D3-4377-A662-583ED2538813}" type="pres">
      <dgm:prSet presAssocID="{2D8C1B52-3A67-4ADE-9B75-E15893DA3589}" presName="background" presStyleLbl="node0" presStyleIdx="0" presStyleCnt="2"/>
      <dgm:spPr/>
    </dgm:pt>
    <dgm:pt modelId="{AEBBAAE7-DA32-4EE4-A01F-64AA07B289EA}" type="pres">
      <dgm:prSet presAssocID="{2D8C1B52-3A67-4ADE-9B75-E15893DA3589}" presName="text" presStyleLbl="fgAcc0" presStyleIdx="0" presStyleCnt="2">
        <dgm:presLayoutVars>
          <dgm:chPref val="3"/>
        </dgm:presLayoutVars>
      </dgm:prSet>
      <dgm:spPr/>
      <dgm:t>
        <a:bodyPr/>
        <a:lstStyle/>
        <a:p>
          <a:endParaRPr lang="en-US"/>
        </a:p>
      </dgm:t>
    </dgm:pt>
    <dgm:pt modelId="{EA4CDDE1-FCB4-4B9F-A974-1943DD46586F}" type="pres">
      <dgm:prSet presAssocID="{2D8C1B52-3A67-4ADE-9B75-E15893DA3589}" presName="hierChild2" presStyleCnt="0"/>
      <dgm:spPr/>
    </dgm:pt>
    <dgm:pt modelId="{086DF1D0-C10E-4BF5-AE2A-09D8B476F884}" type="pres">
      <dgm:prSet presAssocID="{F5CC449A-CCCD-4043-BDDC-4A4902D98BF7}" presName="hierRoot1" presStyleCnt="0"/>
      <dgm:spPr/>
    </dgm:pt>
    <dgm:pt modelId="{AD622860-DB05-4D78-817A-2A78E760318E}" type="pres">
      <dgm:prSet presAssocID="{F5CC449A-CCCD-4043-BDDC-4A4902D98BF7}" presName="composite" presStyleCnt="0"/>
      <dgm:spPr/>
    </dgm:pt>
    <dgm:pt modelId="{32F20A8D-A4ED-4E45-B768-5FF646807694}" type="pres">
      <dgm:prSet presAssocID="{F5CC449A-CCCD-4043-BDDC-4A4902D98BF7}" presName="background" presStyleLbl="node0" presStyleIdx="1" presStyleCnt="2"/>
      <dgm:spPr/>
    </dgm:pt>
    <dgm:pt modelId="{EEB5272C-1DAC-4330-BC04-E6DFEDD77273}" type="pres">
      <dgm:prSet presAssocID="{F5CC449A-CCCD-4043-BDDC-4A4902D98BF7}" presName="text" presStyleLbl="fgAcc0" presStyleIdx="1" presStyleCnt="2">
        <dgm:presLayoutVars>
          <dgm:chPref val="3"/>
        </dgm:presLayoutVars>
      </dgm:prSet>
      <dgm:spPr/>
      <dgm:t>
        <a:bodyPr/>
        <a:lstStyle/>
        <a:p>
          <a:endParaRPr lang="en-US"/>
        </a:p>
      </dgm:t>
    </dgm:pt>
    <dgm:pt modelId="{71DC144B-B107-4D67-BC4A-21D3DAEB3E90}" type="pres">
      <dgm:prSet presAssocID="{F5CC449A-CCCD-4043-BDDC-4A4902D98BF7}" presName="hierChild2" presStyleCnt="0"/>
      <dgm:spPr/>
    </dgm:pt>
  </dgm:ptLst>
  <dgm:cxnLst>
    <dgm:cxn modelId="{73D2EF93-C662-4EC6-9E86-8BCC78455D9C}" srcId="{23CC5A77-04F9-410A-BA65-80169E202F14}" destId="{2D8C1B52-3A67-4ADE-9B75-E15893DA3589}" srcOrd="0" destOrd="0" parTransId="{D979EE3C-1BE8-42F3-A1B4-B79B084CE1CE}" sibTransId="{1F8A7F87-929A-4B23-A2D5-1B9C217AF598}"/>
    <dgm:cxn modelId="{160438F2-0E44-4273-BD38-318365855209}" type="presOf" srcId="{2D8C1B52-3A67-4ADE-9B75-E15893DA3589}" destId="{AEBBAAE7-DA32-4EE4-A01F-64AA07B289EA}" srcOrd="0" destOrd="0" presId="urn:microsoft.com/office/officeart/2005/8/layout/hierarchy1"/>
    <dgm:cxn modelId="{226DE16D-D643-44D2-BCB6-513856079E88}" type="presOf" srcId="{23CC5A77-04F9-410A-BA65-80169E202F14}" destId="{975601A6-C4FD-44F8-BD21-1E63A135E5FA}" srcOrd="0" destOrd="0" presId="urn:microsoft.com/office/officeart/2005/8/layout/hierarchy1"/>
    <dgm:cxn modelId="{9A50ABA7-7C83-48DB-8260-E5FFD1FD9D61}" srcId="{23CC5A77-04F9-410A-BA65-80169E202F14}" destId="{F5CC449A-CCCD-4043-BDDC-4A4902D98BF7}" srcOrd="1" destOrd="0" parTransId="{27F3F7E0-3B85-4108-89DB-977232ED85EA}" sibTransId="{CEDF1BA0-FBFD-4C31-B2E4-6C70C10965CE}"/>
    <dgm:cxn modelId="{6116AA05-498C-44E0-8907-D72F1FF00CF3}" type="presOf" srcId="{F5CC449A-CCCD-4043-BDDC-4A4902D98BF7}" destId="{EEB5272C-1DAC-4330-BC04-E6DFEDD77273}" srcOrd="0" destOrd="0" presId="urn:microsoft.com/office/officeart/2005/8/layout/hierarchy1"/>
    <dgm:cxn modelId="{04D7CEA4-4277-4553-AEB4-854E6BE19769}" type="presParOf" srcId="{975601A6-C4FD-44F8-BD21-1E63A135E5FA}" destId="{EF9F91B3-1FE9-4166-8F59-5056B97C79F5}" srcOrd="0" destOrd="0" presId="urn:microsoft.com/office/officeart/2005/8/layout/hierarchy1"/>
    <dgm:cxn modelId="{11948212-9CFE-49AB-A331-4939A065A676}" type="presParOf" srcId="{EF9F91B3-1FE9-4166-8F59-5056B97C79F5}" destId="{FC4E836F-9054-43CC-9674-9E1078729F1B}" srcOrd="0" destOrd="0" presId="urn:microsoft.com/office/officeart/2005/8/layout/hierarchy1"/>
    <dgm:cxn modelId="{D0A4CA0F-6875-491C-BC36-635342F9B70F}" type="presParOf" srcId="{FC4E836F-9054-43CC-9674-9E1078729F1B}" destId="{1F37D60E-55D3-4377-A662-583ED2538813}" srcOrd="0" destOrd="0" presId="urn:microsoft.com/office/officeart/2005/8/layout/hierarchy1"/>
    <dgm:cxn modelId="{15CD0B74-80BE-4911-B06C-C57ADA041BFA}" type="presParOf" srcId="{FC4E836F-9054-43CC-9674-9E1078729F1B}" destId="{AEBBAAE7-DA32-4EE4-A01F-64AA07B289EA}" srcOrd="1" destOrd="0" presId="urn:microsoft.com/office/officeart/2005/8/layout/hierarchy1"/>
    <dgm:cxn modelId="{E4CD25A9-BAC9-4966-8049-7FE9E827C0E0}" type="presParOf" srcId="{EF9F91B3-1FE9-4166-8F59-5056B97C79F5}" destId="{EA4CDDE1-FCB4-4B9F-A974-1943DD46586F}" srcOrd="1" destOrd="0" presId="urn:microsoft.com/office/officeart/2005/8/layout/hierarchy1"/>
    <dgm:cxn modelId="{461C849F-CE9B-4CDA-BEC1-0900979F4D9B}" type="presParOf" srcId="{975601A6-C4FD-44F8-BD21-1E63A135E5FA}" destId="{086DF1D0-C10E-4BF5-AE2A-09D8B476F884}" srcOrd="1" destOrd="0" presId="urn:microsoft.com/office/officeart/2005/8/layout/hierarchy1"/>
    <dgm:cxn modelId="{F936E4E2-480B-4F24-973F-F7F3ACC8B24E}" type="presParOf" srcId="{086DF1D0-C10E-4BF5-AE2A-09D8B476F884}" destId="{AD622860-DB05-4D78-817A-2A78E760318E}" srcOrd="0" destOrd="0" presId="urn:microsoft.com/office/officeart/2005/8/layout/hierarchy1"/>
    <dgm:cxn modelId="{4DA0A2DF-D177-4C27-B222-FD7B2EAA14EA}" type="presParOf" srcId="{AD622860-DB05-4D78-817A-2A78E760318E}" destId="{32F20A8D-A4ED-4E45-B768-5FF646807694}" srcOrd="0" destOrd="0" presId="urn:microsoft.com/office/officeart/2005/8/layout/hierarchy1"/>
    <dgm:cxn modelId="{EC91F894-9770-452D-B3AC-32CA874D8FCE}" type="presParOf" srcId="{AD622860-DB05-4D78-817A-2A78E760318E}" destId="{EEB5272C-1DAC-4330-BC04-E6DFEDD77273}" srcOrd="1" destOrd="0" presId="urn:microsoft.com/office/officeart/2005/8/layout/hierarchy1"/>
    <dgm:cxn modelId="{7EA56B82-A0DD-411A-842C-2271FB0CB387}" type="presParOf" srcId="{086DF1D0-C10E-4BF5-AE2A-09D8B476F884}" destId="{71DC144B-B107-4D67-BC4A-21D3DAEB3E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98F04-5A9E-4649-87C1-A5EEABC22D4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6CDEB8E-190F-4DCA-8FCF-6A2DF29E264E}">
      <dgm:prSet/>
      <dgm:spPr/>
      <dgm:t>
        <a:bodyPr/>
        <a:lstStyle/>
        <a:p>
          <a:r>
            <a:rPr lang="en-US" dirty="0"/>
            <a:t>Secondary outcome measures are used to collect additional effects of the intervention</a:t>
          </a:r>
        </a:p>
      </dgm:t>
    </dgm:pt>
    <dgm:pt modelId="{66EA2355-BB3C-4EF6-9B49-F1EEF925AB89}" type="parTrans" cxnId="{FE9ADEB2-8A0F-4D8C-BD4B-2FC81D8912D7}">
      <dgm:prSet/>
      <dgm:spPr/>
      <dgm:t>
        <a:bodyPr/>
        <a:lstStyle/>
        <a:p>
          <a:endParaRPr lang="en-US"/>
        </a:p>
      </dgm:t>
    </dgm:pt>
    <dgm:pt modelId="{C1CFA16E-C1DE-4BBA-B822-392305407111}" type="sibTrans" cxnId="{FE9ADEB2-8A0F-4D8C-BD4B-2FC81D8912D7}">
      <dgm:prSet/>
      <dgm:spPr/>
      <dgm:t>
        <a:bodyPr/>
        <a:lstStyle/>
        <a:p>
          <a:endParaRPr lang="en-US"/>
        </a:p>
      </dgm:t>
    </dgm:pt>
    <dgm:pt modelId="{7ABBF228-69A7-4815-A82F-B08CCDEDEAA9}">
      <dgm:prSet/>
      <dgm:spPr/>
      <dgm:t>
        <a:bodyPr/>
        <a:lstStyle/>
        <a:p>
          <a:r>
            <a:rPr lang="en-US" dirty="0"/>
            <a:t>A study protocol can have more than one secondary outcome measure </a:t>
          </a:r>
        </a:p>
      </dgm:t>
    </dgm:pt>
    <dgm:pt modelId="{65A974CB-2631-4471-95A8-123B567F7874}" type="parTrans" cxnId="{D12C97CA-7608-4FC4-A9AA-D907AE28226C}">
      <dgm:prSet/>
      <dgm:spPr/>
      <dgm:t>
        <a:bodyPr/>
        <a:lstStyle/>
        <a:p>
          <a:endParaRPr lang="en-US"/>
        </a:p>
      </dgm:t>
    </dgm:pt>
    <dgm:pt modelId="{EFA5FBBB-4FB7-42DD-93AB-3B281D65B7B2}" type="sibTrans" cxnId="{D12C97CA-7608-4FC4-A9AA-D907AE28226C}">
      <dgm:prSet/>
      <dgm:spPr/>
      <dgm:t>
        <a:bodyPr/>
        <a:lstStyle/>
        <a:p>
          <a:endParaRPr lang="en-US"/>
        </a:p>
      </dgm:t>
    </dgm:pt>
    <dgm:pt modelId="{3B1EE4CC-0952-43C1-A885-0B6589C67E9D}" type="pres">
      <dgm:prSet presAssocID="{B9A98F04-5A9E-4649-87C1-A5EEABC22D49}" presName="hierChild1" presStyleCnt="0">
        <dgm:presLayoutVars>
          <dgm:chPref val="1"/>
          <dgm:dir/>
          <dgm:animOne val="branch"/>
          <dgm:animLvl val="lvl"/>
          <dgm:resizeHandles/>
        </dgm:presLayoutVars>
      </dgm:prSet>
      <dgm:spPr/>
      <dgm:t>
        <a:bodyPr/>
        <a:lstStyle/>
        <a:p>
          <a:endParaRPr lang="en-US"/>
        </a:p>
      </dgm:t>
    </dgm:pt>
    <dgm:pt modelId="{2C2D3EBE-64B0-47F7-9B90-DE455B9CAD79}" type="pres">
      <dgm:prSet presAssocID="{F6CDEB8E-190F-4DCA-8FCF-6A2DF29E264E}" presName="hierRoot1" presStyleCnt="0"/>
      <dgm:spPr/>
    </dgm:pt>
    <dgm:pt modelId="{CF04DBB9-0F56-4F1E-B83E-78B627F0E979}" type="pres">
      <dgm:prSet presAssocID="{F6CDEB8E-190F-4DCA-8FCF-6A2DF29E264E}" presName="composite" presStyleCnt="0"/>
      <dgm:spPr/>
    </dgm:pt>
    <dgm:pt modelId="{9666F915-1D0A-4C2E-BB65-8282F5AF4C83}" type="pres">
      <dgm:prSet presAssocID="{F6CDEB8E-190F-4DCA-8FCF-6A2DF29E264E}" presName="background" presStyleLbl="node0" presStyleIdx="0" presStyleCnt="2"/>
      <dgm:spPr/>
    </dgm:pt>
    <dgm:pt modelId="{7E86FD2F-C466-4274-AB90-848CD405DEDE}" type="pres">
      <dgm:prSet presAssocID="{F6CDEB8E-190F-4DCA-8FCF-6A2DF29E264E}" presName="text" presStyleLbl="fgAcc0" presStyleIdx="0" presStyleCnt="2">
        <dgm:presLayoutVars>
          <dgm:chPref val="3"/>
        </dgm:presLayoutVars>
      </dgm:prSet>
      <dgm:spPr/>
      <dgm:t>
        <a:bodyPr/>
        <a:lstStyle/>
        <a:p>
          <a:endParaRPr lang="en-US"/>
        </a:p>
      </dgm:t>
    </dgm:pt>
    <dgm:pt modelId="{05BAD9C9-9130-4FBF-AC98-DDC73FABA403}" type="pres">
      <dgm:prSet presAssocID="{F6CDEB8E-190F-4DCA-8FCF-6A2DF29E264E}" presName="hierChild2" presStyleCnt="0"/>
      <dgm:spPr/>
    </dgm:pt>
    <dgm:pt modelId="{0E9CBA78-FA52-47D5-ADB6-3FD5530577F9}" type="pres">
      <dgm:prSet presAssocID="{7ABBF228-69A7-4815-A82F-B08CCDEDEAA9}" presName="hierRoot1" presStyleCnt="0"/>
      <dgm:spPr/>
    </dgm:pt>
    <dgm:pt modelId="{22A1C1C9-3450-4E56-827F-402C839E9A4F}" type="pres">
      <dgm:prSet presAssocID="{7ABBF228-69A7-4815-A82F-B08CCDEDEAA9}" presName="composite" presStyleCnt="0"/>
      <dgm:spPr/>
    </dgm:pt>
    <dgm:pt modelId="{F6019F2E-7F63-4A98-8100-CC9824F670C7}" type="pres">
      <dgm:prSet presAssocID="{7ABBF228-69A7-4815-A82F-B08CCDEDEAA9}" presName="background" presStyleLbl="node0" presStyleIdx="1" presStyleCnt="2"/>
      <dgm:spPr/>
    </dgm:pt>
    <dgm:pt modelId="{652EB5D1-C1E9-4213-84AC-5B6D833F5D4E}" type="pres">
      <dgm:prSet presAssocID="{7ABBF228-69A7-4815-A82F-B08CCDEDEAA9}" presName="text" presStyleLbl="fgAcc0" presStyleIdx="1" presStyleCnt="2">
        <dgm:presLayoutVars>
          <dgm:chPref val="3"/>
        </dgm:presLayoutVars>
      </dgm:prSet>
      <dgm:spPr/>
      <dgm:t>
        <a:bodyPr/>
        <a:lstStyle/>
        <a:p>
          <a:endParaRPr lang="en-US"/>
        </a:p>
      </dgm:t>
    </dgm:pt>
    <dgm:pt modelId="{1E5B2C0F-A3E0-4614-88CB-724804DDCB76}" type="pres">
      <dgm:prSet presAssocID="{7ABBF228-69A7-4815-A82F-B08CCDEDEAA9}" presName="hierChild2" presStyleCnt="0"/>
      <dgm:spPr/>
    </dgm:pt>
  </dgm:ptLst>
  <dgm:cxnLst>
    <dgm:cxn modelId="{D12C97CA-7608-4FC4-A9AA-D907AE28226C}" srcId="{B9A98F04-5A9E-4649-87C1-A5EEABC22D49}" destId="{7ABBF228-69A7-4815-A82F-B08CCDEDEAA9}" srcOrd="1" destOrd="0" parTransId="{65A974CB-2631-4471-95A8-123B567F7874}" sibTransId="{EFA5FBBB-4FB7-42DD-93AB-3B281D65B7B2}"/>
    <dgm:cxn modelId="{132F32BA-B91B-424E-9642-A668FFD33A04}" type="presOf" srcId="{7ABBF228-69A7-4815-A82F-B08CCDEDEAA9}" destId="{652EB5D1-C1E9-4213-84AC-5B6D833F5D4E}" srcOrd="0" destOrd="0" presId="urn:microsoft.com/office/officeart/2005/8/layout/hierarchy1"/>
    <dgm:cxn modelId="{C7418ACB-16FB-4424-BC11-126B1C9D2A8C}" type="presOf" srcId="{F6CDEB8E-190F-4DCA-8FCF-6A2DF29E264E}" destId="{7E86FD2F-C466-4274-AB90-848CD405DEDE}" srcOrd="0" destOrd="0" presId="urn:microsoft.com/office/officeart/2005/8/layout/hierarchy1"/>
    <dgm:cxn modelId="{6083445C-81C0-4359-BB1A-76E8586E637E}" type="presOf" srcId="{B9A98F04-5A9E-4649-87C1-A5EEABC22D49}" destId="{3B1EE4CC-0952-43C1-A885-0B6589C67E9D}" srcOrd="0" destOrd="0" presId="urn:microsoft.com/office/officeart/2005/8/layout/hierarchy1"/>
    <dgm:cxn modelId="{FE9ADEB2-8A0F-4D8C-BD4B-2FC81D8912D7}" srcId="{B9A98F04-5A9E-4649-87C1-A5EEABC22D49}" destId="{F6CDEB8E-190F-4DCA-8FCF-6A2DF29E264E}" srcOrd="0" destOrd="0" parTransId="{66EA2355-BB3C-4EF6-9B49-F1EEF925AB89}" sibTransId="{C1CFA16E-C1DE-4BBA-B822-392305407111}"/>
    <dgm:cxn modelId="{EFA151B0-1E88-4A2A-9946-F928BBF98862}" type="presParOf" srcId="{3B1EE4CC-0952-43C1-A885-0B6589C67E9D}" destId="{2C2D3EBE-64B0-47F7-9B90-DE455B9CAD79}" srcOrd="0" destOrd="0" presId="urn:microsoft.com/office/officeart/2005/8/layout/hierarchy1"/>
    <dgm:cxn modelId="{6E0AE535-9FF0-4C6B-91EF-7212B73B2646}" type="presParOf" srcId="{2C2D3EBE-64B0-47F7-9B90-DE455B9CAD79}" destId="{CF04DBB9-0F56-4F1E-B83E-78B627F0E979}" srcOrd="0" destOrd="0" presId="urn:microsoft.com/office/officeart/2005/8/layout/hierarchy1"/>
    <dgm:cxn modelId="{95C97751-04DF-4658-99A2-B89A26503CFC}" type="presParOf" srcId="{CF04DBB9-0F56-4F1E-B83E-78B627F0E979}" destId="{9666F915-1D0A-4C2E-BB65-8282F5AF4C83}" srcOrd="0" destOrd="0" presId="urn:microsoft.com/office/officeart/2005/8/layout/hierarchy1"/>
    <dgm:cxn modelId="{D7F08F7B-DF47-47DD-B361-D0B1B6F8D337}" type="presParOf" srcId="{CF04DBB9-0F56-4F1E-B83E-78B627F0E979}" destId="{7E86FD2F-C466-4274-AB90-848CD405DEDE}" srcOrd="1" destOrd="0" presId="urn:microsoft.com/office/officeart/2005/8/layout/hierarchy1"/>
    <dgm:cxn modelId="{E26D5900-408C-48D6-9135-9EFE8F1AA473}" type="presParOf" srcId="{2C2D3EBE-64B0-47F7-9B90-DE455B9CAD79}" destId="{05BAD9C9-9130-4FBF-AC98-DDC73FABA403}" srcOrd="1" destOrd="0" presId="urn:microsoft.com/office/officeart/2005/8/layout/hierarchy1"/>
    <dgm:cxn modelId="{8DA4319D-18E2-4367-817E-C40B86D806E1}" type="presParOf" srcId="{3B1EE4CC-0952-43C1-A885-0B6589C67E9D}" destId="{0E9CBA78-FA52-47D5-ADB6-3FD5530577F9}" srcOrd="1" destOrd="0" presId="urn:microsoft.com/office/officeart/2005/8/layout/hierarchy1"/>
    <dgm:cxn modelId="{B8D6C938-188A-45FD-AF75-FB70DFAE2FD3}" type="presParOf" srcId="{0E9CBA78-FA52-47D5-ADB6-3FD5530577F9}" destId="{22A1C1C9-3450-4E56-827F-402C839E9A4F}" srcOrd="0" destOrd="0" presId="urn:microsoft.com/office/officeart/2005/8/layout/hierarchy1"/>
    <dgm:cxn modelId="{76D9B6D4-FBD4-44B9-A6A8-0B0630E1FB9E}" type="presParOf" srcId="{22A1C1C9-3450-4E56-827F-402C839E9A4F}" destId="{F6019F2E-7F63-4A98-8100-CC9824F670C7}" srcOrd="0" destOrd="0" presId="urn:microsoft.com/office/officeart/2005/8/layout/hierarchy1"/>
    <dgm:cxn modelId="{1AB21BB5-1D7F-4B07-82AE-0F12F5F1B702}" type="presParOf" srcId="{22A1C1C9-3450-4E56-827F-402C839E9A4F}" destId="{652EB5D1-C1E9-4213-84AC-5B6D833F5D4E}" srcOrd="1" destOrd="0" presId="urn:microsoft.com/office/officeart/2005/8/layout/hierarchy1"/>
    <dgm:cxn modelId="{538C8630-F54F-4F83-8283-998B02B1CC17}" type="presParOf" srcId="{0E9CBA78-FA52-47D5-ADB6-3FD5530577F9}" destId="{1E5B2C0F-A3E0-4614-88CB-724804DDCB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D7F08-11E0-4417-84DE-E5C18A42C263}">
      <dsp:nvSpPr>
        <dsp:cNvPr id="0" name=""/>
        <dsp:cNvSpPr/>
      </dsp:nvSpPr>
      <dsp:spPr>
        <a:xfrm>
          <a:off x="33" y="4207"/>
          <a:ext cx="3170183" cy="7922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defRPr b="1"/>
          </a:pPr>
          <a:r>
            <a:rPr lang="en-US" sz="2000" kern="1200" dirty="0">
              <a:latin typeface="Franklin Gothic Book" panose="020B0503020102020204" pitchFamily="34" charset="0"/>
            </a:rPr>
            <a:t>Creating an Account </a:t>
          </a:r>
        </a:p>
        <a:p>
          <a:pPr lvl="0" algn="ctr" defTabSz="889000">
            <a:lnSpc>
              <a:spcPct val="90000"/>
            </a:lnSpc>
            <a:spcBef>
              <a:spcPct val="0"/>
            </a:spcBef>
            <a:spcAft>
              <a:spcPct val="35000"/>
            </a:spcAft>
            <a:defRPr b="1"/>
          </a:pPr>
          <a:r>
            <a:rPr lang="en-US" sz="2000" kern="1200" dirty="0">
              <a:latin typeface="Franklin Gothic Book" panose="020B0503020102020204" pitchFamily="34" charset="0"/>
            </a:rPr>
            <a:t>(New Users)</a:t>
          </a:r>
        </a:p>
      </dsp:txBody>
      <dsp:txXfrm>
        <a:off x="33" y="4207"/>
        <a:ext cx="3170183" cy="792272"/>
      </dsp:txXfrm>
    </dsp:sp>
    <dsp:sp modelId="{42497B56-F86B-4F76-9D6F-F5DA664DD183}">
      <dsp:nvSpPr>
        <dsp:cNvPr id="0" name=""/>
        <dsp:cNvSpPr/>
      </dsp:nvSpPr>
      <dsp:spPr>
        <a:xfrm>
          <a:off x="33" y="796479"/>
          <a:ext cx="3170183" cy="30743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latin typeface="Franklin Gothic Book" panose="020B0503020102020204" pitchFamily="34" charset="0"/>
            </a:rPr>
            <a:t>Contact OCRA</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latin typeface="Franklin Gothic Book" panose="020B0503020102020204" pitchFamily="34" charset="0"/>
            </a:rPr>
            <a:t>OCRA will create account</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latin typeface="Franklin Gothic Book" panose="020B0503020102020204" pitchFamily="34" charset="0"/>
            </a:rPr>
            <a:t>ClinicalTrials.gov Administrator will email instructions for completing registration</a:t>
          </a:r>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latin typeface="Franklin Gothic Book" panose="020B0503020102020204" pitchFamily="34" charset="0"/>
            </a:rPr>
            <a:t>Organization</a:t>
          </a:r>
          <a:r>
            <a:rPr lang="en-US" sz="2000" kern="1200" dirty="0">
              <a:latin typeface="Franklin Gothic Book" panose="020B0503020102020204" pitchFamily="34" charset="0"/>
            </a:rPr>
            <a:t>: FloridaStateU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latin typeface="Franklin Gothic Book" panose="020B0503020102020204" pitchFamily="34" charset="0"/>
            </a:rPr>
            <a:t>Review ClinicalTrials.gov PRS User Guide</a:t>
          </a:r>
        </a:p>
      </dsp:txBody>
      <dsp:txXfrm>
        <a:off x="33" y="796479"/>
        <a:ext cx="3170183" cy="3074399"/>
      </dsp:txXfrm>
    </dsp:sp>
    <dsp:sp modelId="{0305A437-DE91-4B72-B1EE-41662A0E972F}">
      <dsp:nvSpPr>
        <dsp:cNvPr id="0" name=""/>
        <dsp:cNvSpPr/>
      </dsp:nvSpPr>
      <dsp:spPr>
        <a:xfrm>
          <a:off x="3614042" y="4207"/>
          <a:ext cx="3170183" cy="7922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defRPr b="1"/>
          </a:pPr>
          <a:r>
            <a:rPr lang="en-US" sz="2000" kern="1200" dirty="0">
              <a:latin typeface="Franklin Gothic Book" panose="020B0503020102020204" pitchFamily="34" charset="0"/>
            </a:rPr>
            <a:t>Creating a new study record</a:t>
          </a:r>
        </a:p>
      </dsp:txBody>
      <dsp:txXfrm>
        <a:off x="3614042" y="4207"/>
        <a:ext cx="3170183" cy="792272"/>
      </dsp:txXfrm>
    </dsp:sp>
    <dsp:sp modelId="{BBF7CBEA-FF1B-4C51-BBBA-C91758F4CB5F}">
      <dsp:nvSpPr>
        <dsp:cNvPr id="0" name=""/>
        <dsp:cNvSpPr/>
      </dsp:nvSpPr>
      <dsp:spPr>
        <a:xfrm>
          <a:off x="3614042" y="796479"/>
          <a:ext cx="3170183" cy="3074399"/>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latin typeface="Franklin Gothic Book" panose="020B0503020102020204" pitchFamily="34" charset="0"/>
            </a:rPr>
            <a:t>Sponsor:</a:t>
          </a:r>
          <a:r>
            <a:rPr lang="en-US" sz="2000" kern="1200" dirty="0">
              <a:latin typeface="Franklin Gothic Book" panose="020B0503020102020204" pitchFamily="34" charset="0"/>
            </a:rPr>
            <a:t> Florida State University</a:t>
          </a:r>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latin typeface="Franklin Gothic Book" panose="020B0503020102020204" pitchFamily="34" charset="0"/>
            </a:rPr>
            <a:t>Responsible Party</a:t>
          </a:r>
          <a:r>
            <a:rPr lang="en-US" sz="2000" kern="1200" dirty="0">
              <a:latin typeface="Franklin Gothic Book" panose="020B0503020102020204" pitchFamily="34" charset="0"/>
            </a:rPr>
            <a:t>: Principal Investigator</a:t>
          </a:r>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latin typeface="Franklin Gothic Book" panose="020B0503020102020204" pitchFamily="34" charset="0"/>
            </a:rPr>
            <a:t>Unique Protocol ID: </a:t>
          </a:r>
          <a:r>
            <a:rPr lang="en-US" sz="2000" kern="1200" dirty="0">
              <a:latin typeface="Franklin Gothic Book" panose="020B0503020102020204" pitchFamily="34" charset="0"/>
            </a:rPr>
            <a:t>FSU RAMP IRB Study ID</a:t>
          </a:r>
        </a:p>
      </dsp:txBody>
      <dsp:txXfrm>
        <a:off x="3614042" y="796479"/>
        <a:ext cx="3170183" cy="307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B43C4-3520-4997-8B1C-70E688C94725}">
      <dsp:nvSpPr>
        <dsp:cNvPr id="0" name=""/>
        <dsp:cNvSpPr/>
      </dsp:nvSpPr>
      <dsp:spPr>
        <a:xfrm rot="5400000">
          <a:off x="5410072" y="-1189323"/>
          <a:ext cx="3481070"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latin typeface="Franklin Gothic Book" panose="020B0503020102020204" pitchFamily="34" charset="0"/>
            </a:rPr>
            <a:t>Unclear outcome measures in protocol</a:t>
          </a:r>
        </a:p>
        <a:p>
          <a:pPr marL="228600" lvl="1" indent="-228600" algn="l" defTabSz="1200150">
            <a:lnSpc>
              <a:spcPct val="90000"/>
            </a:lnSpc>
            <a:spcBef>
              <a:spcPct val="0"/>
            </a:spcBef>
            <a:spcAft>
              <a:spcPct val="15000"/>
            </a:spcAft>
            <a:buChar char="••"/>
          </a:pPr>
          <a:r>
            <a:rPr lang="en-US" sz="2700" kern="1200">
              <a:latin typeface="Franklin Gothic Book" panose="020B0503020102020204" pitchFamily="34" charset="0"/>
            </a:rPr>
            <a:t>Vague timeframes in outcome measures</a:t>
          </a:r>
        </a:p>
        <a:p>
          <a:pPr marL="228600" lvl="1" indent="-228600" algn="l" defTabSz="1200150">
            <a:lnSpc>
              <a:spcPct val="90000"/>
            </a:lnSpc>
            <a:spcBef>
              <a:spcPct val="0"/>
            </a:spcBef>
            <a:spcAft>
              <a:spcPct val="15000"/>
            </a:spcAft>
            <a:buChar char="••"/>
          </a:pPr>
          <a:r>
            <a:rPr lang="en-US" sz="2700" kern="1200" dirty="0">
              <a:latin typeface="Franklin Gothic Book" panose="020B0503020102020204" pitchFamily="34" charset="0"/>
            </a:rPr>
            <a:t>Multiple timeframes in outcome measures</a:t>
          </a:r>
        </a:p>
        <a:p>
          <a:pPr marL="228600" lvl="1" indent="-228600" algn="l" defTabSz="1200150">
            <a:lnSpc>
              <a:spcPct val="90000"/>
            </a:lnSpc>
            <a:spcBef>
              <a:spcPct val="0"/>
            </a:spcBef>
            <a:spcAft>
              <a:spcPct val="15000"/>
            </a:spcAft>
            <a:buChar char="••"/>
          </a:pPr>
          <a:r>
            <a:rPr lang="en-US" sz="2700" kern="1200" dirty="0">
              <a:latin typeface="Franklin Gothic Book" panose="020B0503020102020204" pitchFamily="34" charset="0"/>
            </a:rPr>
            <a:t>Missing information from arms/intervention</a:t>
          </a:r>
        </a:p>
        <a:p>
          <a:pPr marL="228600" lvl="1" indent="-228600" algn="l" defTabSz="1200150">
            <a:lnSpc>
              <a:spcPct val="90000"/>
            </a:lnSpc>
            <a:spcBef>
              <a:spcPct val="0"/>
            </a:spcBef>
            <a:spcAft>
              <a:spcPct val="15000"/>
            </a:spcAft>
            <a:buChar char="••"/>
          </a:pPr>
          <a:endParaRPr lang="en-US" sz="2700" kern="1200" dirty="0">
            <a:latin typeface="Franklin Gothic Book" panose="020B0503020102020204" pitchFamily="34" charset="0"/>
          </a:endParaRPr>
        </a:p>
      </dsp:txBody>
      <dsp:txXfrm rot="-5400000">
        <a:off x="3785615" y="605066"/>
        <a:ext cx="6560052" cy="3141206"/>
      </dsp:txXfrm>
    </dsp:sp>
    <dsp:sp modelId="{41B20843-54F6-44B4-AADA-80B2470C2652}">
      <dsp:nvSpPr>
        <dsp:cNvPr id="0" name=""/>
        <dsp:cNvSpPr/>
      </dsp:nvSpPr>
      <dsp:spPr>
        <a:xfrm>
          <a:off x="0" y="0"/>
          <a:ext cx="3785616" cy="435133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a:latin typeface="Franklin Gothic Book" panose="020B0503020102020204" pitchFamily="34" charset="0"/>
            </a:rPr>
            <a:t>NIH Reported</a:t>
          </a:r>
        </a:p>
        <a:p>
          <a:pPr lvl="0" algn="ctr" defTabSz="1955800">
            <a:lnSpc>
              <a:spcPct val="90000"/>
            </a:lnSpc>
            <a:spcBef>
              <a:spcPct val="0"/>
            </a:spcBef>
            <a:spcAft>
              <a:spcPct val="35000"/>
            </a:spcAft>
          </a:pPr>
          <a:r>
            <a:rPr lang="en-US" sz="4400" b="1" kern="1200" dirty="0">
              <a:latin typeface="Franklin Gothic Book" panose="020B0503020102020204" pitchFamily="34" charset="0"/>
            </a:rPr>
            <a:t>Common Issues</a:t>
          </a:r>
          <a:endParaRPr lang="en-US" sz="4400" kern="1200" dirty="0">
            <a:latin typeface="Franklin Gothic Book" panose="020B0503020102020204" pitchFamily="34" charset="0"/>
          </a:endParaRPr>
        </a:p>
      </dsp:txBody>
      <dsp:txXfrm>
        <a:off x="184799" y="184799"/>
        <a:ext cx="3416018" cy="39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7D60E-55D3-4377-A662-583ED2538813}">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BAAE7-DA32-4EE4-A01F-64AA07B289EA}">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a:latin typeface="Franklin Gothic Book" panose="020B0503020102020204" pitchFamily="34" charset="0"/>
            </a:rPr>
            <a:t>Main outcome measurement </a:t>
          </a:r>
          <a:r>
            <a:rPr lang="en-US" sz="2400" kern="1200" dirty="0">
              <a:latin typeface="Franklin Gothic Book" panose="020B0503020102020204" pitchFamily="34" charset="0"/>
            </a:rPr>
            <a:t>for evaluating the effect of the intervention/treatment from baseline</a:t>
          </a:r>
        </a:p>
      </dsp:txBody>
      <dsp:txXfrm>
        <a:off x="678914" y="525899"/>
        <a:ext cx="4067491" cy="2525499"/>
      </dsp:txXfrm>
    </dsp:sp>
    <dsp:sp modelId="{32F20A8D-A4ED-4E45-B768-5FF646807694}">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5272C-1DAC-4330-BC04-E6DFEDD77273}">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Franklin Gothic Book" panose="020B0503020102020204" pitchFamily="34" charset="0"/>
            </a:rPr>
            <a:t>A study protocol can have more than one primary outcome measure </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6F915-1D0A-4C2E-BB65-8282F5AF4C83}">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6FD2F-C466-4274-AB90-848CD405DEDE}">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Secondary outcome measures are used to collect additional effects of the intervention</a:t>
          </a:r>
        </a:p>
      </dsp:txBody>
      <dsp:txXfrm>
        <a:off x="678914" y="525899"/>
        <a:ext cx="4067491" cy="2525499"/>
      </dsp:txXfrm>
    </dsp:sp>
    <dsp:sp modelId="{F6019F2E-7F63-4A98-8100-CC9824F670C7}">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EB5D1-C1E9-4213-84AC-5B6D833F5D4E}">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 study protocol can have more than one secondary outcome measure </a:t>
          </a: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10/22/2020</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10/22/2020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4678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Franklin Gothic Book" panose="020B0503020102020204" pitchFamily="34" charset="0"/>
              </a:rPr>
              <a:t>This </a:t>
            </a:r>
            <a:r>
              <a:rPr lang="en-US" dirty="0">
                <a:latin typeface="Franklin Gothic Book" panose="020B0503020102020204" pitchFamily="34" charset="0"/>
              </a:rPr>
              <a:t>list is not all inclusive but highlights the major deadlines.  The primary completion date is when the final study participant was examined or received an intervention for the purposes of collecting primary data.  The study completion date is the final date in which data was collected.  If there are no secondary outcomes, the study completion date would be the same as the primary study completion date.  </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178009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383118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r>
              <a:rPr lang="en-US" dirty="0"/>
              <a:t>of study record submission process. This is tailored to FSU’s process.  A study can move back and forth through the process</a:t>
            </a:r>
            <a:r>
              <a:rPr lang="en-US" dirty="0" smtClean="0"/>
              <a:t>.</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42371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a:t>
            </a:r>
            <a:r>
              <a:rPr lang="en-US" baseline="0" dirty="0" smtClean="0"/>
              <a:t> </a:t>
            </a:r>
            <a:r>
              <a:rPr lang="en-US" dirty="0" smtClean="0"/>
              <a:t>messages </a:t>
            </a:r>
            <a:r>
              <a:rPr lang="en-US" dirty="0"/>
              <a:t>are generally attached to major issue messages</a:t>
            </a:r>
          </a:p>
        </p:txBody>
      </p:sp>
      <p:sp>
        <p:nvSpPr>
          <p:cNvPr id="4" name="Slide Number Placeholder 3"/>
          <p:cNvSpPr>
            <a:spLocks noGrp="1"/>
          </p:cNvSpPr>
          <p:nvPr>
            <p:ph type="sldNum" sz="quarter" idx="5"/>
          </p:nvPr>
        </p:nvSpPr>
        <p:spPr/>
        <p:txBody>
          <a:bodyPr/>
          <a:lstStyle/>
          <a:p>
            <a:fld id="{BC849E9A-41F7-4779-A581-48A7C374A227}" type="slidenum">
              <a:rPr lang="en-US" smtClean="0"/>
              <a:t>17</a:t>
            </a:fld>
            <a:endParaRPr lang="en-US" dirty="0"/>
          </a:p>
        </p:txBody>
      </p:sp>
    </p:spTree>
    <p:extLst>
      <p:ext uri="{BB962C8B-B14F-4D97-AF65-F5344CB8AC3E}">
        <p14:creationId xmlns:p14="http://schemas.microsoft.com/office/powerpoint/2010/main" val="210943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Introduce section with FSU ClinicalTrials.gov User Feedback comments: </a:t>
            </a:r>
          </a:p>
          <a:p>
            <a:r>
              <a:rPr lang="en-US" dirty="0"/>
              <a:t>“the amount of detail needed to get exactly correct to remove all warnings can be challenging for the novice user”</a:t>
            </a:r>
          </a:p>
          <a:p>
            <a:r>
              <a:rPr lang="en-US" dirty="0"/>
              <a:t>“In general, it is very clunky, hard to navigate and the terminology is not what my field uses so terms overlap and obstruct use”</a:t>
            </a:r>
          </a:p>
        </p:txBody>
      </p:sp>
      <p:sp>
        <p:nvSpPr>
          <p:cNvPr id="4" name="Slide Number Placeholder 3"/>
          <p:cNvSpPr>
            <a:spLocks noGrp="1"/>
          </p:cNvSpPr>
          <p:nvPr>
            <p:ph type="sldNum" sz="quarter" idx="5"/>
          </p:nvPr>
        </p:nvSpPr>
        <p:spPr/>
        <p:txBody>
          <a:bodyPr/>
          <a:lstStyle/>
          <a:p>
            <a:fld id="{BC849E9A-41F7-4779-A581-48A7C374A227}" type="slidenum">
              <a:rPr lang="en-US" smtClean="0"/>
              <a:t>18</a:t>
            </a:fld>
            <a:endParaRPr lang="en-US" dirty="0"/>
          </a:p>
        </p:txBody>
      </p:sp>
    </p:spTree>
    <p:extLst>
      <p:ext uri="{BB962C8B-B14F-4D97-AF65-F5344CB8AC3E}">
        <p14:creationId xmlns:p14="http://schemas.microsoft.com/office/powerpoint/2010/main" val="241049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t>
            </a:r>
            <a:r>
              <a:rPr lang="en-US" dirty="0"/>
              <a:t>FSU Faculty and Twitter feedback into consideration the next sections will hopefully help address common issues experienced on ClinicalTrials.gov</a:t>
            </a:r>
          </a:p>
        </p:txBody>
      </p:sp>
      <p:sp>
        <p:nvSpPr>
          <p:cNvPr id="4" name="Slide Number Placeholder 3"/>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388849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dirty="0"/>
              <a:t>a study record is submitted, the record will go through a manual quality control review process using an established “review criteria” to identify errors, deficiencies and/or inconsistencies.  </a:t>
            </a:r>
          </a:p>
        </p:txBody>
      </p:sp>
      <p:sp>
        <p:nvSpPr>
          <p:cNvPr id="4" name="Slide Number Placeholder 3"/>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204236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368649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29</a:t>
            </a:fld>
            <a:endParaRPr lang="en-US" dirty="0"/>
          </a:p>
        </p:txBody>
      </p:sp>
    </p:spTree>
    <p:extLst>
      <p:ext uri="{BB962C8B-B14F-4D97-AF65-F5344CB8AC3E}">
        <p14:creationId xmlns:p14="http://schemas.microsoft.com/office/powerpoint/2010/main" val="282883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Franklin Gothic Book" panose="020B0503020102020204" pitchFamily="34" charset="0"/>
              </a:rPr>
              <a:t>If </a:t>
            </a:r>
            <a:r>
              <a:rPr lang="en-US" dirty="0">
                <a:latin typeface="Franklin Gothic Book" panose="020B0503020102020204" pitchFamily="34" charset="0"/>
              </a:rPr>
              <a:t>your clinical trial meets this criteria, there are templates for participant flow, baseline characteristic, outcome measures and statistical analysis, and adverse events on ClinicalTrials.gov</a:t>
            </a:r>
            <a:r>
              <a:rPr lang="en-US" dirty="0" smtClean="0">
                <a:latin typeface="Franklin Gothic Book" panose="020B0503020102020204" pitchFamily="34" charset="0"/>
              </a:rPr>
              <a:t>.</a:t>
            </a:r>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31</a:t>
            </a:fld>
            <a:endParaRPr lang="en-US" dirty="0"/>
          </a:p>
        </p:txBody>
      </p:sp>
    </p:spTree>
    <p:extLst>
      <p:ext uri="{BB962C8B-B14F-4D97-AF65-F5344CB8AC3E}">
        <p14:creationId xmlns:p14="http://schemas.microsoft.com/office/powerpoint/2010/main" val="48541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131551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a:t>enter data result you will have to login to CT.gov, locate the study record and on the Record Summary page click “Enter Results” hyperlink</a:t>
            </a:r>
          </a:p>
        </p:txBody>
      </p:sp>
      <p:sp>
        <p:nvSpPr>
          <p:cNvPr id="4" name="Slide Number Placeholder 3"/>
          <p:cNvSpPr>
            <a:spLocks noGrp="1"/>
          </p:cNvSpPr>
          <p:nvPr>
            <p:ph type="sldNum" sz="quarter" idx="5"/>
          </p:nvPr>
        </p:nvSpPr>
        <p:spPr/>
        <p:txBody>
          <a:bodyPr/>
          <a:lstStyle/>
          <a:p>
            <a:fld id="{BC849E9A-41F7-4779-A581-48A7C374A227}" type="slidenum">
              <a:rPr lang="en-US" smtClean="0"/>
              <a:t>33</a:t>
            </a:fld>
            <a:endParaRPr lang="en-US" dirty="0"/>
          </a:p>
        </p:txBody>
      </p:sp>
    </p:spTree>
    <p:extLst>
      <p:ext uri="{BB962C8B-B14F-4D97-AF65-F5344CB8AC3E}">
        <p14:creationId xmlns:p14="http://schemas.microsoft.com/office/powerpoint/2010/main" val="228989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t>
            </a:r>
            <a:r>
              <a:rPr lang="en-US" dirty="0"/>
              <a:t>ClinicalTrials.gov, there was no standard for reporting adverse events and serious adverse events in clinical trials.  An example is Vioxx, a breakthrough drug used to treat Rheumatoid arthritis and had less side effects than other NSAID medications.  While this drug had amazing potential for one disorder it increased myocardial infarction and stroke risk in other patient populations.  These risks were reported in data to the FDA but never made it out to individual researchers or healthcare providers resulting in deaths and wasted research dollars. The aim of Ct.gov is to improve access to data for not just patients and healthcare providers but for researchers as well.</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359078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a:t>a clinical trial meets certain criteria it must be registered on </a:t>
            </a:r>
            <a:r>
              <a:rPr lang="en-US" dirty="0" smtClean="0"/>
              <a:t>ClinicalTrials.gov</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39416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is for NIH funded clinical trials regardless of the study phase, type of intervention, or whether they are subject to the regulation that became effective January 2017.  </a:t>
            </a:r>
          </a:p>
        </p:txBody>
      </p:sp>
      <p:sp>
        <p:nvSpPr>
          <p:cNvPr id="4" name="Slide Number Placeholder 3"/>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141463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is a requirement even if the NIH funded trial does not meet the FDAAA definition of ACT.</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281978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Franklin Gothic Book" panose="020B0503020102020204" pitchFamily="34" charset="0"/>
              </a:rPr>
              <a:t>The </a:t>
            </a:r>
            <a:r>
              <a:rPr lang="en-US" dirty="0">
                <a:latin typeface="Franklin Gothic Book" panose="020B0503020102020204" pitchFamily="34" charset="0"/>
              </a:rPr>
              <a:t>Food and Drug Administration Amendments Acts of 2007 (FDAAA) and the Final Rule require all applicable clinical trials register on ClinicalTrials.gov. Exclusions from the registration and results submission per the FDAAA 801 are phase 1 drug trials, small clinical trials determining feasibility or protype testing, trials that do not include biologics/drugs/devices, non-interventional trials and trials completed by December 2007. Visit ClinicalTrial.gov</a:t>
            </a:r>
            <a:r>
              <a:rPr lang="en-US" baseline="0" dirty="0">
                <a:latin typeface="Franklin Gothic Book" panose="020B0503020102020204" pitchFamily="34" charset="0"/>
              </a:rPr>
              <a:t> for a ACT checklist.</a:t>
            </a:r>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415141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ICMJ also requires a data sharing statement to be included in study record details</a:t>
            </a:r>
            <a:r>
              <a:rPr lang="en-US" dirty="0" smtClean="0"/>
              <a:t>.</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361765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FSU </a:t>
            </a:r>
            <a:r>
              <a:rPr lang="en-US" dirty="0"/>
              <a:t>Policy 7A-31 for Clinical Trial Registration, Reporting, and Training delegates the Principal Investigator as the Responsible Party for clinical trial registration on CT.gov.  In collaboration with FSU’s Office for Human Subjects Protection in order to increase capabilities for assistance and streamline study registration, the Unique Protocol ID should be the RAMP IRB study ID.  </a:t>
            </a:r>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362795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10/22/2020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10/22/2020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rtwbackpackers.com/tours/open-water-dive-course-on-koh-tao/" TargetMode="Externa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ciii.es/InformacionCiudadanos/DivulgacionCulturaCientifica/DivulgacionISCIII/Paginas/Divulgacion/GuiaCovid19.aspx"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istockphoto.com/photos/incorrect-symbo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iconfinder.com/icons/1398913/check_circle_correct_mark_success_tick_yes_ic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ww.pngmart.com/image/tag/fireworks" TargetMode="External"/><Relationship Id="rId5" Type="http://schemas.openxmlformats.org/officeDocument/2006/relationships/image" Target="../media/image28.png"/><Relationship Id="rId4" Type="http://schemas.openxmlformats.org/officeDocument/2006/relationships/hyperlink" Target="http://sidcrosby.blogspot.com/2008/09/big-new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waste360.com/financials/parsing-first-quarter-results-big-three-solid-waste-compani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linicaltrials.gov/ct2/about-site/new" TargetMode="External"/><Relationship Id="rId7" Type="http://schemas.openxmlformats.org/officeDocument/2006/relationships/hyperlink" Target="https://www.aiip.org/research-specialists" TargetMode="External"/><Relationship Id="rId2" Type="http://schemas.openxmlformats.org/officeDocument/2006/relationships/hyperlink" Target="https://prsinfo.clinicaltrials.gov/"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ocra.fsu.edu/clinical-trial-assistance/clinicaltrialsgov-guidance/" TargetMode="External"/><Relationship Id="rId4" Type="http://schemas.openxmlformats.org/officeDocument/2006/relationships/hyperlink" Target="https://public.govdelivery.com/accounts/USNLMOCPL/subscriber/new?topic_id=USNLMOCPL_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jdadvising.com/how-to-answer-law-school-exam-questions-depth-guide/" TargetMode="External"/><Relationship Id="rId2" Type="http://schemas.openxmlformats.org/officeDocument/2006/relationships/image" Target="../media/image35.jpg"/><Relationship Id="rId1" Type="http://schemas.openxmlformats.org/officeDocument/2006/relationships/slideLayout" Target="../slideLayouts/slideLayout6.xml"/><Relationship Id="rId5" Type="http://schemas.openxmlformats.org/officeDocument/2006/relationships/hyperlink" Target="http://stockphotolicense.com/faq/" TargetMode="Externa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ugusta.edu/research/stud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ctmd.com/news/how-informed-your-consent-proce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9E248E0-55F8-4E45-A07F-B49E0EEA9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c 58">
            <a:extLst>
              <a:ext uri="{FF2B5EF4-FFF2-40B4-BE49-F238E27FC236}">
                <a16:creationId xmlns:a16="http://schemas.microsoft.com/office/drawing/2014/main" id="{311F016A-A753-449B-9EA6-322199B71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LL IN COMPASSING | dan4kent"/>
          <p:cNvPicPr>
            <a:picLocks noChangeAspect="1"/>
          </p:cNvPicPr>
          <p:nvPr/>
        </p:nvPicPr>
        <p:blipFill rotWithShape="1">
          <a:blip r:embed="rId2" cstate="hqprint">
            <a:extLst>
              <a:ext uri="{28A0092B-C50C-407E-A947-70E740481C1C}">
                <a14:useLocalDpi xmlns:a14="http://schemas.microsoft.com/office/drawing/2010/main" val="0"/>
              </a:ext>
            </a:extLst>
          </a:blip>
          <a:srcRect t="5956" r="-1" b="18822"/>
          <a:stretch/>
        </p:blipFill>
        <p:spPr>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76768" y="3518363"/>
            <a:ext cx="4001035" cy="1647469"/>
          </a:xfrm>
        </p:spPr>
        <p:txBody>
          <a:bodyPr>
            <a:normAutofit/>
          </a:bodyPr>
          <a:lstStyle/>
          <a:p>
            <a:r>
              <a:rPr lang="en-US" sz="2400" b="1" dirty="0">
                <a:latin typeface="Franklin Gothic Book" panose="020B0503020102020204" pitchFamily="34" charset="0"/>
                <a:cs typeface="Segoe UI" panose="020B0502040204020203" pitchFamily="34" charset="0"/>
              </a:rPr>
              <a:t>Krissy Capitano, RN, BSN</a:t>
            </a:r>
            <a:br>
              <a:rPr lang="en-US" sz="2400" b="1" dirty="0">
                <a:latin typeface="Franklin Gothic Book" panose="020B0503020102020204" pitchFamily="34" charset="0"/>
                <a:cs typeface="Segoe UI" panose="020B0502040204020203" pitchFamily="34" charset="0"/>
              </a:rPr>
            </a:br>
            <a:r>
              <a:rPr lang="en-US" sz="2400" b="1" dirty="0">
                <a:latin typeface="Franklin Gothic Book" panose="020B0503020102020204" pitchFamily="34" charset="0"/>
                <a:cs typeface="Segoe UI" panose="020B0502040204020203" pitchFamily="34" charset="0"/>
              </a:rPr>
              <a:t>Michael Ormsbee, PhD</a:t>
            </a:r>
            <a:br>
              <a:rPr lang="en-US" sz="2400" b="1" dirty="0">
                <a:latin typeface="Franklin Gothic Book" panose="020B0503020102020204" pitchFamily="34" charset="0"/>
                <a:cs typeface="Segoe UI" panose="020B0502040204020203" pitchFamily="34" charset="0"/>
              </a:rPr>
            </a:br>
            <a:r>
              <a:rPr lang="en-US" sz="2400" b="1" dirty="0">
                <a:latin typeface="Franklin Gothic Book" panose="020B0503020102020204" pitchFamily="34" charset="0"/>
                <a:cs typeface="Segoe UI" panose="020B0502040204020203" pitchFamily="34" charset="0"/>
              </a:rPr>
              <a:t>October 21, 2020</a:t>
            </a:r>
            <a:br>
              <a:rPr lang="en-US" sz="2400" b="1" dirty="0">
                <a:latin typeface="Franklin Gothic Book" panose="020B0503020102020204" pitchFamily="34" charset="0"/>
                <a:cs typeface="Segoe UI" panose="020B0502040204020203" pitchFamily="34" charset="0"/>
              </a:rPr>
            </a:br>
            <a:endParaRPr lang="en-US" sz="2400" b="1" dirty="0">
              <a:latin typeface="Franklin Gothic Book" panose="020B05030201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575559" y="2476198"/>
            <a:ext cx="7298346" cy="638637"/>
          </a:xfrm>
        </p:spPr>
        <p:txBody>
          <a:bodyPr>
            <a:normAutofit lnSpcReduction="10000"/>
          </a:bodyPr>
          <a:lstStyle/>
          <a:p>
            <a:r>
              <a:rPr lang="en-US" sz="4000" b="1" dirty="0">
                <a:latin typeface="Franklin Gothic Book" panose="020B0503020102020204" pitchFamily="34" charset="0"/>
              </a:rPr>
              <a:t>Navigating ClinicalTrials.gov</a:t>
            </a:r>
          </a:p>
        </p:txBody>
      </p:sp>
      <p:pic>
        <p:nvPicPr>
          <p:cNvPr id="14" name="Picture 13" descr="Improving Clinical Trials and Research Through Mobile Technology - Elite Learning"/>
          <p:cNvPicPr>
            <a:picLocks noChangeAspect="1"/>
          </p:cNvPicPr>
          <p:nvPr/>
        </p:nvPicPr>
        <p:blipFill rotWithShape="1">
          <a:blip r:embed="rId3" cstate="hqprint">
            <a:extLst>
              <a:ext uri="{28A0092B-C50C-407E-A947-70E740481C1C}">
                <a14:useLocalDpi xmlns:a14="http://schemas.microsoft.com/office/drawing/2010/main" val="0"/>
              </a:ext>
            </a:extLst>
          </a:blip>
          <a:srcRect l="28394" r="8182" b="1"/>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32239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pPr algn="ctr"/>
            <a:r>
              <a:rPr lang="en-US" sz="3500" b="1" dirty="0">
                <a:solidFill>
                  <a:srgbClr val="FFFFFF"/>
                </a:solidFill>
                <a:latin typeface="Franklin Gothic Book" panose="020B0503020102020204" pitchFamily="34" charset="0"/>
              </a:rPr>
              <a:t>Publishing Requirements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345947" cy="5475129"/>
          </a:xfrm>
        </p:spPr>
        <p:txBody>
          <a:bodyPr anchor="ctr">
            <a:normAutofit/>
          </a:bodyPr>
          <a:lstStyle/>
          <a:p>
            <a:pPr marL="0" indent="0" algn="ctr">
              <a:buNone/>
            </a:pPr>
            <a:r>
              <a:rPr lang="en-US" b="1" u="sng" dirty="0">
                <a:latin typeface="Franklin Gothic Book" panose="020B0503020102020204" pitchFamily="34" charset="0"/>
              </a:rPr>
              <a:t>International Committee of Medical Journal Editors (ICMJ) </a:t>
            </a:r>
          </a:p>
          <a:p>
            <a:endParaRPr lang="en-US" sz="2600" dirty="0"/>
          </a:p>
          <a:p>
            <a:pPr lvl="1">
              <a:buFont typeface="Wingdings" panose="05000000000000000000" pitchFamily="2" charset="2"/>
              <a:buChar char="ü"/>
            </a:pPr>
            <a:r>
              <a:rPr lang="en-US" sz="2000" dirty="0">
                <a:latin typeface="Franklin Gothic Book" panose="020B0503020102020204" pitchFamily="34" charset="0"/>
              </a:rPr>
              <a:t>Requires all clinical trials, including Phase 1 ACTs, to be registered as a condition of consideration for publication </a:t>
            </a:r>
          </a:p>
          <a:p>
            <a:endParaRPr lang="en-US" sz="2000" dirty="0">
              <a:latin typeface="Franklin Gothic Book" panose="020B0503020102020204" pitchFamily="34" charset="0"/>
            </a:endParaRPr>
          </a:p>
          <a:p>
            <a:pPr lvl="1">
              <a:buFont typeface="Wingdings" panose="05000000000000000000" pitchFamily="2" charset="2"/>
              <a:buChar char="ü"/>
            </a:pPr>
            <a:r>
              <a:rPr lang="en-US" sz="2000" dirty="0">
                <a:latin typeface="Franklin Gothic Book" panose="020B0503020102020204" pitchFamily="34" charset="0"/>
              </a:rPr>
              <a:t>A large majority of academic journals that are not members of the ICMJ are following its policy</a:t>
            </a:r>
          </a:p>
        </p:txBody>
      </p:sp>
    </p:spTree>
    <p:extLst>
      <p:ext uri="{BB962C8B-B14F-4D97-AF65-F5344CB8AC3E}">
        <p14:creationId xmlns:p14="http://schemas.microsoft.com/office/powerpoint/2010/main" val="321061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wimming in the water&#10;&#10;Description automatically generated">
            <a:extLst>
              <a:ext uri="{FF2B5EF4-FFF2-40B4-BE49-F238E27FC236}">
                <a16:creationId xmlns:a16="http://schemas.microsoft.com/office/drawing/2014/main" id="{A1035807-6646-483B-9A6D-F290BCA430B9}"/>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6222" r="-1" b="-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4147794-66B7-4CDE-BC75-BBDC48B2F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p:nvPr>
        </p:nvSpPr>
        <p:spPr>
          <a:xfrm>
            <a:off x="4050889" y="365758"/>
            <a:ext cx="6784259" cy="1828800"/>
          </a:xfrm>
        </p:spPr>
        <p:txBody>
          <a:bodyPr vert="horz" lIns="91440" tIns="45720" rIns="91440" bIns="45720" rtlCol="0">
            <a:normAutofit/>
          </a:bodyPr>
          <a:lstStyle/>
          <a:p>
            <a:pPr algn="ctr"/>
            <a:r>
              <a:rPr lang="en-US" sz="4800" b="1" dirty="0">
                <a:solidFill>
                  <a:schemeClr val="tx1">
                    <a:lumMod val="85000"/>
                    <a:lumOff val="15000"/>
                  </a:schemeClr>
                </a:solidFill>
                <a:latin typeface="Franklin Gothic Book" panose="020B0503020102020204" pitchFamily="34" charset="0"/>
              </a:rPr>
              <a:t>Diving into the Details</a:t>
            </a:r>
            <a:br>
              <a:rPr lang="en-US" sz="4800" b="1" dirty="0">
                <a:solidFill>
                  <a:schemeClr val="tx1">
                    <a:lumMod val="85000"/>
                    <a:lumOff val="15000"/>
                  </a:schemeClr>
                </a:solidFill>
                <a:latin typeface="Franklin Gothic Book" panose="020B0503020102020204" pitchFamily="34" charset="0"/>
              </a:rPr>
            </a:br>
            <a:r>
              <a:rPr lang="en-US" sz="4800" b="1" dirty="0">
                <a:solidFill>
                  <a:schemeClr val="tx1">
                    <a:lumMod val="85000"/>
                    <a:lumOff val="15000"/>
                  </a:schemeClr>
                </a:solidFill>
                <a:latin typeface="Franklin Gothic Book" panose="020B0503020102020204" pitchFamily="34" charset="0"/>
              </a:rPr>
              <a:t>Navigating CT.gov</a:t>
            </a:r>
          </a:p>
        </p:txBody>
      </p:sp>
      <p:sp>
        <p:nvSpPr>
          <p:cNvPr id="21" name="Rectangle 20">
            <a:extLst>
              <a:ext uri="{FF2B5EF4-FFF2-40B4-BE49-F238E27FC236}">
                <a16:creationId xmlns:a16="http://schemas.microsoft.com/office/drawing/2014/main" id="{41202E79-1236-4DF8-9921-F47A0B079C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D5F9708-A17B-4DD5-8343-825140F50C63}"/>
              </a:ext>
            </a:extLst>
          </p:cNvPr>
          <p:cNvGraphicFramePr>
            <a:graphicFrameLocks noGrp="1"/>
          </p:cNvGraphicFramePr>
          <p:nvPr>
            <p:ph idx="1"/>
            <p:extLst>
              <p:ext uri="{D42A27DB-BD31-4B8C-83A1-F6EECF244321}">
                <p14:modId xmlns:p14="http://schemas.microsoft.com/office/powerpoint/2010/main" val="881913601"/>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000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lumMod val="65000"/>
                    <a:lumOff val="35000"/>
                  </a:schemeClr>
                </a:solidFill>
                <a:latin typeface="Franklin Gothic Book" panose="020B0503020102020204" pitchFamily="34" charset="0"/>
              </a:rPr>
              <a:t>Clinical Trial Registration and Data Element Deadlines</a:t>
            </a:r>
          </a:p>
        </p:txBody>
      </p:sp>
      <p:graphicFrame>
        <p:nvGraphicFramePr>
          <p:cNvPr id="7" name="Table 7">
            <a:extLst>
              <a:ext uri="{FF2B5EF4-FFF2-40B4-BE49-F238E27FC236}">
                <a16:creationId xmlns:a16="http://schemas.microsoft.com/office/drawing/2014/main" id="{9E0EB9C5-B2BE-4129-9F61-FCD7D82C4DE0}"/>
              </a:ext>
            </a:extLst>
          </p:cNvPr>
          <p:cNvGraphicFramePr>
            <a:graphicFrameLocks noGrp="1"/>
          </p:cNvGraphicFramePr>
          <p:nvPr>
            <p:ph idx="1"/>
            <p:extLst>
              <p:ext uri="{D42A27DB-BD31-4B8C-83A1-F6EECF244321}">
                <p14:modId xmlns:p14="http://schemas.microsoft.com/office/powerpoint/2010/main" val="3358139769"/>
              </p:ext>
            </p:extLst>
          </p:nvPr>
        </p:nvGraphicFramePr>
        <p:xfrm>
          <a:off x="834887" y="1825625"/>
          <a:ext cx="10518913" cy="3925818"/>
        </p:xfrm>
        <a:graphic>
          <a:graphicData uri="http://schemas.openxmlformats.org/drawingml/2006/table">
            <a:tbl>
              <a:tblPr firstRow="1" bandRow="1">
                <a:tableStyleId>{5C22544A-7EE6-4342-B048-85BDC9FD1C3A}</a:tableStyleId>
              </a:tblPr>
              <a:tblGrid>
                <a:gridCol w="5261113">
                  <a:extLst>
                    <a:ext uri="{9D8B030D-6E8A-4147-A177-3AD203B41FA5}">
                      <a16:colId xmlns:a16="http://schemas.microsoft.com/office/drawing/2014/main" val="3295116793"/>
                    </a:ext>
                  </a:extLst>
                </a:gridCol>
                <a:gridCol w="5257800">
                  <a:extLst>
                    <a:ext uri="{9D8B030D-6E8A-4147-A177-3AD203B41FA5}">
                      <a16:colId xmlns:a16="http://schemas.microsoft.com/office/drawing/2014/main" val="1118887741"/>
                    </a:ext>
                  </a:extLst>
                </a:gridCol>
              </a:tblGrid>
              <a:tr h="480041">
                <a:tc>
                  <a:txBody>
                    <a:bodyPr/>
                    <a:lstStyle/>
                    <a:p>
                      <a:pPr algn="ctr"/>
                      <a:r>
                        <a:rPr lang="en-US" dirty="0">
                          <a:solidFill>
                            <a:schemeClr val="bg1"/>
                          </a:solidFill>
                          <a:latin typeface="Franklin Gothic Book" panose="020B0503020102020204" pitchFamily="34" charset="0"/>
                        </a:rPr>
                        <a:t>Data Element</a:t>
                      </a:r>
                    </a:p>
                  </a:txBody>
                  <a:tcPr/>
                </a:tc>
                <a:tc>
                  <a:txBody>
                    <a:bodyPr/>
                    <a:lstStyle/>
                    <a:p>
                      <a:pPr algn="ctr"/>
                      <a:r>
                        <a:rPr lang="en-US" dirty="0">
                          <a:latin typeface="Franklin Gothic Book" panose="020B0503020102020204" pitchFamily="34" charset="0"/>
                        </a:rPr>
                        <a:t>Deadline for Registration/Updating</a:t>
                      </a:r>
                    </a:p>
                  </a:txBody>
                  <a:tcPr/>
                </a:tc>
                <a:extLst>
                  <a:ext uri="{0D108BD9-81ED-4DB2-BD59-A6C34878D82A}">
                    <a16:rowId xmlns:a16="http://schemas.microsoft.com/office/drawing/2014/main" val="3260319490"/>
                  </a:ext>
                </a:extLst>
              </a:tr>
              <a:tr h="828565">
                <a:tc>
                  <a:txBody>
                    <a:bodyPr/>
                    <a:lstStyle/>
                    <a:p>
                      <a:pPr algn="l"/>
                      <a:r>
                        <a:rPr lang="en-US" dirty="0">
                          <a:solidFill>
                            <a:schemeClr val="tx1">
                              <a:lumMod val="65000"/>
                              <a:lumOff val="35000"/>
                            </a:schemeClr>
                          </a:solidFill>
                          <a:latin typeface="Franklin Gothic Book" panose="020B0503020102020204" pitchFamily="34" charset="0"/>
                        </a:rPr>
                        <a:t>Study Registration</a:t>
                      </a:r>
                    </a:p>
                  </a:txBody>
                  <a:tcPr/>
                </a:tc>
                <a:tc>
                  <a:txBody>
                    <a:bodyPr/>
                    <a:lstStyle/>
                    <a:p>
                      <a:r>
                        <a:rPr lang="en-US" dirty="0">
                          <a:solidFill>
                            <a:schemeClr val="tx1">
                              <a:lumMod val="65000"/>
                              <a:lumOff val="35000"/>
                            </a:schemeClr>
                          </a:solidFill>
                          <a:latin typeface="Franklin Gothic Book" panose="020B0503020102020204" pitchFamily="34" charset="0"/>
                        </a:rPr>
                        <a:t>Record must be submitted within 21 days of 1</a:t>
                      </a:r>
                      <a:r>
                        <a:rPr lang="en-US" baseline="30000" dirty="0">
                          <a:solidFill>
                            <a:schemeClr val="tx1">
                              <a:lumMod val="65000"/>
                              <a:lumOff val="35000"/>
                            </a:schemeClr>
                          </a:solidFill>
                          <a:latin typeface="Franklin Gothic Book" panose="020B0503020102020204" pitchFamily="34" charset="0"/>
                        </a:rPr>
                        <a:t>st</a:t>
                      </a:r>
                      <a:r>
                        <a:rPr lang="en-US" dirty="0">
                          <a:solidFill>
                            <a:schemeClr val="tx1">
                              <a:lumMod val="65000"/>
                              <a:lumOff val="35000"/>
                            </a:schemeClr>
                          </a:solidFill>
                          <a:latin typeface="Franklin Gothic Book" panose="020B0503020102020204" pitchFamily="34" charset="0"/>
                        </a:rPr>
                        <a:t> enrolled participant</a:t>
                      </a:r>
                    </a:p>
                  </a:txBody>
                  <a:tcPr/>
                </a:tc>
                <a:extLst>
                  <a:ext uri="{0D108BD9-81ED-4DB2-BD59-A6C34878D82A}">
                    <a16:rowId xmlns:a16="http://schemas.microsoft.com/office/drawing/2014/main" val="1077343248"/>
                  </a:ext>
                </a:extLst>
              </a:tr>
              <a:tr h="480041">
                <a:tc>
                  <a:txBody>
                    <a:bodyPr/>
                    <a:lstStyle/>
                    <a:p>
                      <a:pPr algn="l"/>
                      <a:r>
                        <a:rPr lang="en-US" dirty="0">
                          <a:solidFill>
                            <a:schemeClr val="tx1">
                              <a:lumMod val="65000"/>
                              <a:lumOff val="35000"/>
                            </a:schemeClr>
                          </a:solidFill>
                          <a:latin typeface="Franklin Gothic Book" panose="020B0503020102020204" pitchFamily="34" charset="0"/>
                        </a:rPr>
                        <a:t>Study Start Date</a:t>
                      </a:r>
                    </a:p>
                  </a:txBody>
                  <a:tcPr/>
                </a:tc>
                <a:tc>
                  <a:txBody>
                    <a:bodyPr/>
                    <a:lstStyle/>
                    <a:p>
                      <a:r>
                        <a:rPr lang="en-US" dirty="0">
                          <a:solidFill>
                            <a:schemeClr val="tx1">
                              <a:lumMod val="65000"/>
                              <a:lumOff val="35000"/>
                            </a:schemeClr>
                          </a:solidFill>
                          <a:latin typeface="Franklin Gothic Book" panose="020B0503020102020204" pitchFamily="34" charset="0"/>
                        </a:rPr>
                        <a:t>30 calendar days after 1</a:t>
                      </a:r>
                      <a:r>
                        <a:rPr lang="en-US" baseline="30000" dirty="0">
                          <a:solidFill>
                            <a:schemeClr val="tx1">
                              <a:lumMod val="65000"/>
                              <a:lumOff val="35000"/>
                            </a:schemeClr>
                          </a:solidFill>
                          <a:latin typeface="Franklin Gothic Book" panose="020B0503020102020204" pitchFamily="34" charset="0"/>
                        </a:rPr>
                        <a:t>st</a:t>
                      </a:r>
                      <a:r>
                        <a:rPr lang="en-US" dirty="0">
                          <a:solidFill>
                            <a:schemeClr val="tx1">
                              <a:lumMod val="65000"/>
                              <a:lumOff val="35000"/>
                            </a:schemeClr>
                          </a:solidFill>
                          <a:latin typeface="Franklin Gothic Book" panose="020B0503020102020204" pitchFamily="34" charset="0"/>
                        </a:rPr>
                        <a:t> subject is enrolled</a:t>
                      </a:r>
                    </a:p>
                  </a:txBody>
                  <a:tcPr/>
                </a:tc>
                <a:extLst>
                  <a:ext uri="{0D108BD9-81ED-4DB2-BD59-A6C34878D82A}">
                    <a16:rowId xmlns:a16="http://schemas.microsoft.com/office/drawing/2014/main" val="3842446231"/>
                  </a:ext>
                </a:extLst>
              </a:tr>
              <a:tr h="828565">
                <a:tc>
                  <a:txBody>
                    <a:bodyPr/>
                    <a:lstStyle/>
                    <a:p>
                      <a:pPr algn="l"/>
                      <a:r>
                        <a:rPr lang="en-US" dirty="0">
                          <a:solidFill>
                            <a:schemeClr val="tx1">
                              <a:lumMod val="65000"/>
                              <a:lumOff val="35000"/>
                            </a:schemeClr>
                          </a:solidFill>
                          <a:latin typeface="Franklin Gothic Book" panose="020B0503020102020204" pitchFamily="34" charset="0"/>
                        </a:rPr>
                        <a:t>Primary Completion Date</a:t>
                      </a:r>
                    </a:p>
                  </a:txBody>
                  <a:tcPr/>
                </a:tc>
                <a:tc>
                  <a:txBody>
                    <a:bodyPr/>
                    <a:lstStyle/>
                    <a:p>
                      <a:r>
                        <a:rPr lang="en-US" dirty="0">
                          <a:solidFill>
                            <a:schemeClr val="tx1">
                              <a:lumMod val="65000"/>
                              <a:lumOff val="35000"/>
                            </a:schemeClr>
                          </a:solidFill>
                          <a:latin typeface="Franklin Gothic Book" panose="020B0503020102020204" pitchFamily="34" charset="0"/>
                        </a:rPr>
                        <a:t>30 calendar days after the clinical trial reaches actual primary completion date</a:t>
                      </a:r>
                    </a:p>
                  </a:txBody>
                  <a:tcPr/>
                </a:tc>
                <a:extLst>
                  <a:ext uri="{0D108BD9-81ED-4DB2-BD59-A6C34878D82A}">
                    <a16:rowId xmlns:a16="http://schemas.microsoft.com/office/drawing/2014/main" val="3099437087"/>
                  </a:ext>
                </a:extLst>
              </a:tr>
              <a:tr h="828565">
                <a:tc>
                  <a:txBody>
                    <a:bodyPr/>
                    <a:lstStyle/>
                    <a:p>
                      <a:pPr algn="l"/>
                      <a:r>
                        <a:rPr lang="en-US" dirty="0">
                          <a:solidFill>
                            <a:schemeClr val="tx1">
                              <a:lumMod val="65000"/>
                              <a:lumOff val="35000"/>
                            </a:schemeClr>
                          </a:solidFill>
                          <a:latin typeface="Franklin Gothic Book" panose="020B0503020102020204" pitchFamily="34" charset="0"/>
                        </a:rPr>
                        <a:t>Study Completion Date</a:t>
                      </a:r>
                    </a:p>
                  </a:txBody>
                  <a:tcPr/>
                </a:tc>
                <a:tc>
                  <a:txBody>
                    <a:bodyPr/>
                    <a:lstStyle/>
                    <a:p>
                      <a:r>
                        <a:rPr lang="en-US" dirty="0">
                          <a:solidFill>
                            <a:schemeClr val="tx1">
                              <a:lumMod val="65000"/>
                              <a:lumOff val="35000"/>
                            </a:schemeClr>
                          </a:solidFill>
                          <a:latin typeface="Franklin Gothic Book" panose="020B0503020102020204" pitchFamily="34" charset="0"/>
                        </a:rPr>
                        <a:t>30 calendar days after the clinical trial reaches its actual study completion date</a:t>
                      </a:r>
                    </a:p>
                  </a:txBody>
                  <a:tcPr/>
                </a:tc>
                <a:extLst>
                  <a:ext uri="{0D108BD9-81ED-4DB2-BD59-A6C34878D82A}">
                    <a16:rowId xmlns:a16="http://schemas.microsoft.com/office/drawing/2014/main" val="328312362"/>
                  </a:ext>
                </a:extLst>
              </a:tr>
              <a:tr h="480041">
                <a:tc>
                  <a:txBody>
                    <a:bodyPr/>
                    <a:lstStyle/>
                    <a:p>
                      <a:pPr algn="l"/>
                      <a:r>
                        <a:rPr lang="en-US" dirty="0">
                          <a:solidFill>
                            <a:schemeClr val="tx1">
                              <a:lumMod val="65000"/>
                              <a:lumOff val="35000"/>
                            </a:schemeClr>
                          </a:solidFill>
                          <a:latin typeface="Franklin Gothic Book" panose="020B0503020102020204" pitchFamily="34" charset="0"/>
                        </a:rPr>
                        <a:t>Record Verification Date</a:t>
                      </a:r>
                    </a:p>
                  </a:txBody>
                  <a:tcPr/>
                </a:tc>
                <a:tc>
                  <a:txBody>
                    <a:bodyPr/>
                    <a:lstStyle/>
                    <a:p>
                      <a:r>
                        <a:rPr lang="en-US" dirty="0">
                          <a:solidFill>
                            <a:schemeClr val="tx1">
                              <a:lumMod val="65000"/>
                              <a:lumOff val="35000"/>
                            </a:schemeClr>
                          </a:solidFill>
                          <a:latin typeface="Franklin Gothic Book" panose="020B0503020102020204" pitchFamily="34" charset="0"/>
                        </a:rPr>
                        <a:t>Due every 12 months while clinical trial is active</a:t>
                      </a:r>
                    </a:p>
                  </a:txBody>
                  <a:tcPr/>
                </a:tc>
                <a:extLst>
                  <a:ext uri="{0D108BD9-81ED-4DB2-BD59-A6C34878D82A}">
                    <a16:rowId xmlns:a16="http://schemas.microsoft.com/office/drawing/2014/main" val="2726892712"/>
                  </a:ext>
                </a:extLst>
              </a:tr>
            </a:tbl>
          </a:graphicData>
        </a:graphic>
      </p:graphicFrame>
    </p:spTree>
    <p:extLst>
      <p:ext uri="{BB962C8B-B14F-4D97-AF65-F5344CB8AC3E}">
        <p14:creationId xmlns:p14="http://schemas.microsoft.com/office/powerpoint/2010/main" val="208388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 clock, flower&#10;&#10;Description automatically generated">
            <a:extLst>
              <a:ext uri="{FF2B5EF4-FFF2-40B4-BE49-F238E27FC236}">
                <a16:creationId xmlns:a16="http://schemas.microsoft.com/office/drawing/2014/main" id="{FF96D716-59B2-42BA-B12E-E5C19927E7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5197" r="9692"/>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3D47345-03BA-444D-BDEA-54E4BF46083B}"/>
              </a:ext>
            </a:extLst>
          </p:cNvPr>
          <p:cNvSpPr>
            <a:spLocks noGrp="1"/>
          </p:cNvSpPr>
          <p:nvPr>
            <p:ph type="title"/>
          </p:nvPr>
        </p:nvSpPr>
        <p:spPr>
          <a:xfrm>
            <a:off x="709448" y="1913950"/>
            <a:ext cx="4204137" cy="1342754"/>
          </a:xfrm>
        </p:spPr>
        <p:txBody>
          <a:bodyPr>
            <a:normAutofit/>
          </a:bodyPr>
          <a:lstStyle/>
          <a:p>
            <a:pPr algn="ctr"/>
            <a:r>
              <a:rPr lang="en-US" sz="3600" b="1" dirty="0">
                <a:latin typeface="Franklin Gothic Book" panose="020B0503020102020204" pitchFamily="34" charset="0"/>
              </a:rPr>
              <a:t>COVID-19 Study Modifications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5E3A86-E8C1-4358-BC06-69876AB4BFCA}"/>
              </a:ext>
            </a:extLst>
          </p:cNvPr>
          <p:cNvSpPr>
            <a:spLocks noGrp="1"/>
          </p:cNvSpPr>
          <p:nvPr>
            <p:ph idx="1"/>
          </p:nvPr>
        </p:nvSpPr>
        <p:spPr>
          <a:xfrm>
            <a:off x="515005" y="3926005"/>
            <a:ext cx="4593021" cy="3128283"/>
          </a:xfrm>
        </p:spPr>
        <p:txBody>
          <a:bodyPr anchor="ctr">
            <a:normAutofit/>
          </a:bodyPr>
          <a:lstStyle/>
          <a:p>
            <a:pPr>
              <a:buFont typeface="Wingdings" panose="05000000000000000000" pitchFamily="2" charset="2"/>
              <a:buChar char="ü"/>
            </a:pPr>
            <a:r>
              <a:rPr lang="en-US" sz="2000" dirty="0">
                <a:latin typeface="Franklin Gothic Book" panose="020B0503020102020204" pitchFamily="34" charset="0"/>
              </a:rPr>
              <a:t>Researchers that have obtained IRB approval to modify a study in any way that changed communications to clinical trial subjects must also be updated on ClinicalTrials.gov</a:t>
            </a:r>
          </a:p>
          <a:p>
            <a:pPr>
              <a:buFont typeface="Wingdings" panose="05000000000000000000" pitchFamily="2" charset="2"/>
              <a:buChar char="ü"/>
            </a:pPr>
            <a:r>
              <a:rPr lang="en-US" sz="2000" dirty="0">
                <a:latin typeface="Franklin Gothic Book" panose="020B0503020102020204" pitchFamily="34" charset="0"/>
              </a:rPr>
              <a:t>Update to study record needs to be updated within 30 days after a change in status</a:t>
            </a:r>
          </a:p>
          <a:p>
            <a:pPr>
              <a:buFont typeface="Wingdings" panose="05000000000000000000" pitchFamily="2" charset="2"/>
              <a:buChar char="ü"/>
            </a:pPr>
            <a:endParaRPr lang="en-US" sz="1800" dirty="0"/>
          </a:p>
          <a:p>
            <a:pPr>
              <a:buFont typeface="Wingdings" panose="05000000000000000000" pitchFamily="2" charset="2"/>
              <a:buChar char="ü"/>
            </a:pPr>
            <a:endParaRPr lang="en-US" sz="1800" dirty="0"/>
          </a:p>
          <a:p>
            <a:pPr>
              <a:buFont typeface="Wingdings" panose="05000000000000000000" pitchFamily="2" charset="2"/>
              <a:buChar char="ü"/>
            </a:pPr>
            <a:endParaRPr lang="en-US" sz="1800" dirty="0"/>
          </a:p>
          <a:p>
            <a:pPr>
              <a:buFont typeface="Wingdings" panose="05000000000000000000" pitchFamily="2" charset="2"/>
              <a:buChar char="ü"/>
            </a:pPr>
            <a:endParaRPr lang="en-US" sz="1800" dirty="0"/>
          </a:p>
        </p:txBody>
      </p:sp>
    </p:spTree>
    <p:extLst>
      <p:ext uri="{BB962C8B-B14F-4D97-AF65-F5344CB8AC3E}">
        <p14:creationId xmlns:p14="http://schemas.microsoft.com/office/powerpoint/2010/main" val="8167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34621" y="985137"/>
            <a:ext cx="3955769" cy="4560970"/>
          </a:xfrm>
        </p:spPr>
        <p:txBody>
          <a:bodyPr>
            <a:normAutofit/>
          </a:bodyPr>
          <a:lstStyle/>
          <a:p>
            <a:pPr algn="ctr"/>
            <a:r>
              <a:rPr lang="en-US" sz="4000" b="1" dirty="0">
                <a:solidFill>
                  <a:srgbClr val="FFFFFF"/>
                </a:solidFill>
                <a:latin typeface="Franklin Gothic Book" panose="020B0503020102020204" pitchFamily="34" charset="0"/>
              </a:rPr>
              <a:t>Penalties for Not Registering and/or </a:t>
            </a:r>
            <a:br>
              <a:rPr lang="en-US" sz="4000" b="1" dirty="0">
                <a:solidFill>
                  <a:srgbClr val="FFFFFF"/>
                </a:solidFill>
                <a:latin typeface="Franklin Gothic Book" panose="020B0503020102020204" pitchFamily="34" charset="0"/>
              </a:rPr>
            </a:br>
            <a:r>
              <a:rPr lang="en-US" sz="4000" b="1" dirty="0">
                <a:solidFill>
                  <a:srgbClr val="FFFFFF"/>
                </a:solidFill>
                <a:latin typeface="Franklin Gothic Book" panose="020B0503020102020204" pitchFamily="34" charset="0"/>
              </a:rPr>
              <a:t>Reporting Results</a:t>
            </a:r>
          </a:p>
        </p:txBody>
      </p:sp>
      <p:sp>
        <p:nvSpPr>
          <p:cNvPr id="16"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457740"/>
            <a:ext cx="5948831" cy="5009322"/>
          </a:xfrm>
        </p:spPr>
        <p:txBody>
          <a:bodyPr anchor="ctr">
            <a:normAutofit/>
          </a:bodyPr>
          <a:lstStyle/>
          <a:p>
            <a:pPr marL="0" indent="0">
              <a:buNone/>
            </a:pPr>
            <a:r>
              <a:rPr lang="en-US" sz="1700" b="1" u="sng" dirty="0">
                <a:solidFill>
                  <a:srgbClr val="FEFFFF"/>
                </a:solidFill>
                <a:latin typeface="Franklin Gothic Book" panose="020B0503020102020204" pitchFamily="34" charset="0"/>
              </a:rPr>
              <a:t>Applicable Clinical Trials</a:t>
            </a:r>
            <a:r>
              <a:rPr lang="en-US" sz="1700" b="1" dirty="0">
                <a:solidFill>
                  <a:srgbClr val="FEFFFF"/>
                </a:solidFill>
                <a:latin typeface="Franklin Gothic Book" panose="020B0503020102020204" pitchFamily="34" charset="0"/>
              </a:rPr>
              <a:t>:</a:t>
            </a:r>
          </a:p>
          <a:p>
            <a:pPr lvl="1">
              <a:buFont typeface="Wingdings" panose="05000000000000000000" pitchFamily="2" charset="2"/>
              <a:buChar char="ü"/>
            </a:pPr>
            <a:r>
              <a:rPr lang="en-US" sz="1700" dirty="0">
                <a:solidFill>
                  <a:srgbClr val="FEFFFF"/>
                </a:solidFill>
                <a:latin typeface="Franklin Gothic Book" panose="020B0503020102020204" pitchFamily="34" charset="0"/>
              </a:rPr>
              <a:t>Up to $10,000 fine to the Responsible Party</a:t>
            </a:r>
          </a:p>
          <a:p>
            <a:endParaRPr lang="en-US" sz="1700" dirty="0">
              <a:solidFill>
                <a:srgbClr val="FEFFFF"/>
              </a:solidFill>
              <a:latin typeface="Franklin Gothic Book" panose="020B0503020102020204" pitchFamily="34" charset="0"/>
            </a:endParaRPr>
          </a:p>
          <a:p>
            <a:pPr lvl="1">
              <a:buFont typeface="Wingdings" panose="05000000000000000000" pitchFamily="2" charset="2"/>
              <a:buChar char="ü"/>
            </a:pPr>
            <a:r>
              <a:rPr lang="en-US" sz="1700" dirty="0">
                <a:solidFill>
                  <a:srgbClr val="FEFFFF"/>
                </a:solidFill>
                <a:latin typeface="Franklin Gothic Book" panose="020B0503020102020204" pitchFamily="34" charset="0"/>
              </a:rPr>
              <a:t>Additional $10,000-per-day fine for continued noncompliance 30 days after notification by CT.gov. </a:t>
            </a:r>
          </a:p>
          <a:p>
            <a:pPr lvl="1">
              <a:buFont typeface="Wingdings" panose="05000000000000000000" pitchFamily="2" charset="2"/>
              <a:buChar char="ü"/>
            </a:pPr>
            <a:endParaRPr lang="en-US" sz="1700" dirty="0">
              <a:solidFill>
                <a:srgbClr val="FEFFFF"/>
              </a:solidFill>
              <a:latin typeface="Franklin Gothic Book" panose="020B0503020102020204" pitchFamily="34" charset="0"/>
            </a:endParaRPr>
          </a:p>
          <a:p>
            <a:pPr lvl="1">
              <a:buFont typeface="Wingdings" panose="05000000000000000000" pitchFamily="2" charset="2"/>
              <a:buChar char="ü"/>
            </a:pPr>
            <a:r>
              <a:rPr lang="en-US" sz="1700" dirty="0">
                <a:solidFill>
                  <a:srgbClr val="FEFFFF"/>
                </a:solidFill>
                <a:latin typeface="Franklin Gothic Book" panose="020B0503020102020204" pitchFamily="34" charset="0"/>
              </a:rPr>
              <a:t>Potential loss of federal funding</a:t>
            </a:r>
          </a:p>
          <a:p>
            <a:endParaRPr lang="en-US" sz="1700" dirty="0">
              <a:solidFill>
                <a:srgbClr val="FEFFFF"/>
              </a:solidFill>
              <a:latin typeface="Franklin Gothic Book" panose="020B0503020102020204" pitchFamily="34" charset="0"/>
            </a:endParaRPr>
          </a:p>
          <a:p>
            <a:pPr marL="0" indent="0">
              <a:buNone/>
            </a:pPr>
            <a:r>
              <a:rPr lang="en-US" sz="1700" b="1" u="sng" dirty="0">
                <a:solidFill>
                  <a:srgbClr val="FEFFFF"/>
                </a:solidFill>
                <a:latin typeface="Franklin Gothic Book" panose="020B0503020102020204" pitchFamily="34" charset="0"/>
              </a:rPr>
              <a:t>Federally funded trials</a:t>
            </a:r>
            <a:r>
              <a:rPr lang="en-US" sz="1700" b="1" dirty="0">
                <a:solidFill>
                  <a:srgbClr val="FEFFFF"/>
                </a:solidFill>
                <a:latin typeface="Franklin Gothic Book" panose="020B0503020102020204" pitchFamily="34" charset="0"/>
              </a:rPr>
              <a:t>:</a:t>
            </a:r>
          </a:p>
          <a:p>
            <a:pPr lvl="1">
              <a:buFont typeface="Wingdings" panose="05000000000000000000" pitchFamily="2" charset="2"/>
              <a:buChar char="ü"/>
            </a:pPr>
            <a:r>
              <a:rPr lang="en-US" sz="1700" dirty="0">
                <a:solidFill>
                  <a:srgbClr val="FEFFFF"/>
                </a:solidFill>
                <a:latin typeface="Franklin Gothic Book" panose="020B0503020102020204" pitchFamily="34" charset="0"/>
              </a:rPr>
              <a:t>Study suspension if a trial’s informed consent is not posted</a:t>
            </a:r>
          </a:p>
          <a:p>
            <a:endParaRPr lang="en-US" sz="1700" dirty="0">
              <a:solidFill>
                <a:srgbClr val="FEFFFF"/>
              </a:solidFill>
              <a:latin typeface="Franklin Gothic Book" panose="020B0503020102020204" pitchFamily="34" charset="0"/>
            </a:endParaRPr>
          </a:p>
          <a:p>
            <a:pPr lvl="1">
              <a:buFont typeface="Wingdings" panose="05000000000000000000" pitchFamily="2" charset="2"/>
              <a:buChar char="ü"/>
            </a:pPr>
            <a:r>
              <a:rPr lang="en-US" sz="1700" dirty="0">
                <a:solidFill>
                  <a:srgbClr val="FEFFFF"/>
                </a:solidFill>
                <a:latin typeface="Franklin Gothic Book" panose="020B0503020102020204" pitchFamily="34" charset="0"/>
              </a:rPr>
              <a:t>Potential termination of NIH grants and future grant applications put in jeopardy (PIs and university).</a:t>
            </a:r>
          </a:p>
        </p:txBody>
      </p:sp>
    </p:spTree>
    <p:extLst>
      <p:ext uri="{BB962C8B-B14F-4D97-AF65-F5344CB8AC3E}">
        <p14:creationId xmlns:p14="http://schemas.microsoft.com/office/powerpoint/2010/main" val="269114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FBE0EC-E6E6-42F4-8A4C-8D46B97484AF}"/>
              </a:ext>
            </a:extLst>
          </p:cNvPr>
          <p:cNvPicPr>
            <a:picLocks noChangeAspect="1"/>
          </p:cNvPicPr>
          <p:nvPr/>
        </p:nvPicPr>
        <p:blipFill>
          <a:blip r:embed="rId3"/>
          <a:stretch>
            <a:fillRect/>
          </a:stretch>
        </p:blipFill>
        <p:spPr>
          <a:xfrm>
            <a:off x="0" y="-7676"/>
            <a:ext cx="12192000" cy="6747964"/>
          </a:xfrm>
          <a:prstGeom prst="rect">
            <a:avLst/>
          </a:prstGeom>
        </p:spPr>
      </p:pic>
    </p:spTree>
    <p:extLst>
      <p:ext uri="{BB962C8B-B14F-4D97-AF65-F5344CB8AC3E}">
        <p14:creationId xmlns:p14="http://schemas.microsoft.com/office/powerpoint/2010/main" val="415684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17AB3D3-3C9C-4DED-809A-78734805B8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E93C3-DF47-4012-9A9C-E32D68850FFB}"/>
              </a:ext>
            </a:extLst>
          </p:cNvPr>
          <p:cNvSpPr>
            <a:spLocks noGrp="1"/>
          </p:cNvSpPr>
          <p:nvPr>
            <p:ph type="title"/>
          </p:nvPr>
        </p:nvSpPr>
        <p:spPr>
          <a:xfrm>
            <a:off x="793662" y="386930"/>
            <a:ext cx="10066122" cy="1298448"/>
          </a:xfrm>
        </p:spPr>
        <p:txBody>
          <a:bodyPr anchor="b">
            <a:normAutofit/>
          </a:bodyPr>
          <a:lstStyle/>
          <a:p>
            <a:pPr algn="ctr"/>
            <a:r>
              <a:rPr lang="en-US" sz="4800" b="1" dirty="0">
                <a:latin typeface="Franklin Gothic Book" panose="020B0503020102020204" pitchFamily="34" charset="0"/>
              </a:rPr>
              <a:t>Major Issue Message</a:t>
            </a:r>
          </a:p>
        </p:txBody>
      </p:sp>
      <p:sp>
        <p:nvSpPr>
          <p:cNvPr id="24" name="Rectangle 12">
            <a:extLst>
              <a:ext uri="{FF2B5EF4-FFF2-40B4-BE49-F238E27FC236}">
                <a16:creationId xmlns:a16="http://schemas.microsoft.com/office/drawing/2014/main"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11084-F294-4FD7-9F37-9DB93C2F4935}"/>
              </a:ext>
            </a:extLst>
          </p:cNvPr>
          <p:cNvSpPr>
            <a:spLocks noGrp="1"/>
          </p:cNvSpPr>
          <p:nvPr>
            <p:ph idx="1"/>
          </p:nvPr>
        </p:nvSpPr>
        <p:spPr>
          <a:xfrm>
            <a:off x="793661" y="2599509"/>
            <a:ext cx="4530898" cy="3639450"/>
          </a:xfrm>
        </p:spPr>
        <p:txBody>
          <a:bodyPr anchor="ctr">
            <a:normAutofit/>
          </a:bodyPr>
          <a:lstStyle/>
          <a:p>
            <a:pPr marL="0" indent="0" algn="ctr">
              <a:buNone/>
            </a:pPr>
            <a:r>
              <a:rPr lang="en-US" sz="2000" b="1" dirty="0">
                <a:latin typeface="Franklin Gothic Book" panose="020B0503020102020204" pitchFamily="34" charset="0"/>
              </a:rPr>
              <a:t>These messages must be addressed before the record will be posted on ClinicalTrials.gov</a:t>
            </a:r>
          </a:p>
          <a:p>
            <a:pPr marL="0" indent="0">
              <a:buNone/>
            </a:pPr>
            <a:endParaRPr lang="en-US" sz="2000" dirty="0">
              <a:latin typeface="Franklin Gothic Book" panose="020B0503020102020204" pitchFamily="34" charset="0"/>
            </a:endParaRPr>
          </a:p>
          <a:p>
            <a:pPr marL="0" indent="0">
              <a:buNone/>
            </a:pPr>
            <a:endParaRPr lang="en-US" sz="2000" dirty="0">
              <a:latin typeface="Franklin Gothic Book" panose="020B0503020102020204" pitchFamily="34" charset="0"/>
            </a:endParaRPr>
          </a:p>
        </p:txBody>
      </p:sp>
      <p:pic>
        <p:nvPicPr>
          <p:cNvPr id="6" name="Picture 5">
            <a:extLst>
              <a:ext uri="{FF2B5EF4-FFF2-40B4-BE49-F238E27FC236}">
                <a16:creationId xmlns:a16="http://schemas.microsoft.com/office/drawing/2014/main" id="{B6758364-06D3-4A1D-80E3-18515ABF64E8}"/>
              </a:ext>
            </a:extLst>
          </p:cNvPr>
          <p:cNvPicPr>
            <a:picLocks noChangeAspect="1"/>
          </p:cNvPicPr>
          <p:nvPr/>
        </p:nvPicPr>
        <p:blipFill rotWithShape="1">
          <a:blip r:embed="rId2"/>
          <a:srcRect l="272" r="3292" b="-4"/>
          <a:stretch/>
        </p:blipFill>
        <p:spPr>
          <a:xfrm>
            <a:off x="5826723" y="2436741"/>
            <a:ext cx="5293497" cy="3964985"/>
          </a:xfrm>
          <a:prstGeom prst="rect">
            <a:avLst/>
          </a:prstGeom>
        </p:spPr>
      </p:pic>
      <p:sp>
        <p:nvSpPr>
          <p:cNvPr id="26" name="Rectangle 16">
            <a:extLst>
              <a:ext uri="{FF2B5EF4-FFF2-40B4-BE49-F238E27FC236}">
                <a16:creationId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39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3E1A4-A892-4360-A816-AB9DD867FF30}"/>
              </a:ext>
            </a:extLst>
          </p:cNvPr>
          <p:cNvSpPr>
            <a:spLocks noGrp="1"/>
          </p:cNvSpPr>
          <p:nvPr>
            <p:ph type="title"/>
          </p:nvPr>
        </p:nvSpPr>
        <p:spPr>
          <a:xfrm>
            <a:off x="793662" y="386930"/>
            <a:ext cx="10066122" cy="1298448"/>
          </a:xfrm>
        </p:spPr>
        <p:txBody>
          <a:bodyPr anchor="b">
            <a:normAutofit/>
          </a:bodyPr>
          <a:lstStyle/>
          <a:p>
            <a:pPr algn="ctr"/>
            <a:r>
              <a:rPr lang="en-US" sz="4800" b="1" dirty="0">
                <a:latin typeface="Franklin Gothic Book" panose="020B0503020102020204" pitchFamily="34" charset="0"/>
              </a:rPr>
              <a:t>Advisory Messages</a:t>
            </a:r>
          </a:p>
        </p:txBody>
      </p:sp>
      <p:sp>
        <p:nvSpPr>
          <p:cNvPr id="11" name="Rectangle 10">
            <a:extLst>
              <a:ext uri="{FF2B5EF4-FFF2-40B4-BE49-F238E27FC236}">
                <a16:creationId xmlns:a16="http://schemas.microsoft.com/office/drawing/2014/main"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1267F5-A635-4514-9CC9-3C03F185F73C}"/>
              </a:ext>
            </a:extLst>
          </p:cNvPr>
          <p:cNvSpPr>
            <a:spLocks noGrp="1"/>
          </p:cNvSpPr>
          <p:nvPr>
            <p:ph idx="1"/>
          </p:nvPr>
        </p:nvSpPr>
        <p:spPr>
          <a:xfrm>
            <a:off x="793661" y="2599509"/>
            <a:ext cx="4530898" cy="3639450"/>
          </a:xfrm>
        </p:spPr>
        <p:txBody>
          <a:bodyPr anchor="ctr">
            <a:normAutofit/>
          </a:bodyPr>
          <a:lstStyle/>
          <a:p>
            <a:pPr marL="0" indent="0" algn="ctr">
              <a:buNone/>
            </a:pPr>
            <a:r>
              <a:rPr lang="en-US" sz="2000" b="1" dirty="0">
                <a:latin typeface="Franklin Gothic Book" panose="020B0503020102020204" pitchFamily="34" charset="0"/>
              </a:rPr>
              <a:t>Aim to improve the clarity of the record and/or point out best practices</a:t>
            </a:r>
          </a:p>
          <a:p>
            <a:pPr marL="0" indent="0">
              <a:buNone/>
            </a:pPr>
            <a:endParaRPr lang="en-US" sz="2000" dirty="0"/>
          </a:p>
        </p:txBody>
      </p:sp>
      <p:sp>
        <p:nvSpPr>
          <p:cNvPr id="15" name="Rectangle 14">
            <a:extLst>
              <a:ext uri="{FF2B5EF4-FFF2-40B4-BE49-F238E27FC236}">
                <a16:creationId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AEC22C-9FA0-44D1-8CAF-4BAC6A25374F}"/>
              </a:ext>
            </a:extLst>
          </p:cNvPr>
          <p:cNvPicPr>
            <a:picLocks noChangeAspect="1"/>
          </p:cNvPicPr>
          <p:nvPr/>
        </p:nvPicPr>
        <p:blipFill>
          <a:blip r:embed="rId3"/>
          <a:stretch>
            <a:fillRect/>
          </a:stretch>
        </p:blipFill>
        <p:spPr>
          <a:xfrm>
            <a:off x="5691681" y="2389218"/>
            <a:ext cx="5633390" cy="3829588"/>
          </a:xfrm>
          <a:prstGeom prst="rect">
            <a:avLst/>
          </a:prstGeom>
        </p:spPr>
      </p:pic>
    </p:spTree>
    <p:extLst>
      <p:ext uri="{BB962C8B-B14F-4D97-AF65-F5344CB8AC3E}">
        <p14:creationId xmlns:p14="http://schemas.microsoft.com/office/powerpoint/2010/main" val="311838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49E800-A5C8-49A0-A453-ED537DA315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A67DD7-B75D-4A30-90A4-EEA9F64AF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4556957-D857-4515-BD50-2F166085E261}"/>
              </a:ext>
            </a:extLst>
          </p:cNvPr>
          <p:cNvPicPr>
            <a:picLocks noChangeAspect="1"/>
          </p:cNvPicPr>
          <p:nvPr/>
        </p:nvPicPr>
        <p:blipFill>
          <a:blip r:embed="rId3"/>
          <a:stretch>
            <a:fillRect/>
          </a:stretch>
        </p:blipFill>
        <p:spPr>
          <a:xfrm>
            <a:off x="867612" y="304378"/>
            <a:ext cx="7125016" cy="5521886"/>
          </a:xfrm>
          <a:prstGeom prst="rect">
            <a:avLst/>
          </a:prstGeom>
        </p:spPr>
      </p:pic>
      <p:grpSp>
        <p:nvGrpSpPr>
          <p:cNvPr id="20" name="Group 19">
            <a:extLst>
              <a:ext uri="{FF2B5EF4-FFF2-40B4-BE49-F238E27FC236}">
                <a16:creationId xmlns:a16="http://schemas.microsoft.com/office/drawing/2014/main" id="{E8C5FC48-0A3C-4D6D-A0D5-EEE93213DBB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21" name="Freeform 5">
              <a:extLst>
                <a:ext uri="{FF2B5EF4-FFF2-40B4-BE49-F238E27FC236}">
                  <a16:creationId xmlns:a16="http://schemas.microsoft.com/office/drawing/2014/main" id="{DBBC336D-7E16-4EE1-90F2-8D9F2B618BF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0199BE21-2D26-4357-8702-909F3621A3F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196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E614F1C-2D93-42D0-B229-7681994499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1926A-2668-474F-9574-3DA971B93E97}"/>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pPr algn="ctr"/>
            <a:r>
              <a:rPr lang="en-US" sz="3700" b="1" dirty="0">
                <a:solidFill>
                  <a:schemeClr val="bg1"/>
                </a:solidFill>
              </a:rPr>
              <a:t>Twitter Feedback on ClinicalTrials.gov</a:t>
            </a:r>
          </a:p>
        </p:txBody>
      </p:sp>
      <p:pic>
        <p:nvPicPr>
          <p:cNvPr id="5" name="Content Placeholder 4" descr="Text&#10;&#10;Description automatically generated">
            <a:extLst>
              <a:ext uri="{FF2B5EF4-FFF2-40B4-BE49-F238E27FC236}">
                <a16:creationId xmlns:a16="http://schemas.microsoft.com/office/drawing/2014/main" id="{B065F8D1-1440-4BD4-BD14-79BF93D2B1CA}"/>
              </a:ext>
            </a:extLst>
          </p:cNvPr>
          <p:cNvPicPr>
            <a:picLocks noGrp="1" noChangeAspect="1"/>
          </p:cNvPicPr>
          <p:nvPr>
            <p:ph idx="1"/>
          </p:nvPr>
        </p:nvPicPr>
        <p:blipFill rotWithShape="1">
          <a:blip r:embed="rId3"/>
          <a:srcRect r="2" b="527"/>
          <a:stretch/>
        </p:blipFill>
        <p:spPr>
          <a:xfrm>
            <a:off x="20" y="10"/>
            <a:ext cx="7534636" cy="6857990"/>
          </a:xfrm>
          <a:prstGeom prst="rect">
            <a:avLst/>
          </a:prstGeom>
        </p:spPr>
      </p:pic>
    </p:spTree>
    <p:extLst>
      <p:ext uri="{BB962C8B-B14F-4D97-AF65-F5344CB8AC3E}">
        <p14:creationId xmlns:p14="http://schemas.microsoft.com/office/powerpoint/2010/main" val="280136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D3A9E89-033E-4C4A-8C41-416DABFFD3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293361-111E-427D-8E5B-256944AC8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8678" y="102326"/>
            <a:ext cx="6195367" cy="1157842"/>
          </a:xfrm>
          <a:prstGeom prst="ellipse">
            <a:avLst/>
          </a:prstGeom>
        </p:spPr>
        <p:txBody>
          <a:bodyPr vert="horz" lIns="91440" tIns="45720" rIns="91440" bIns="45720" rtlCol="0" anchor="b">
            <a:noAutofit/>
          </a:bodyPr>
          <a:lstStyle/>
          <a:p>
            <a:pPr algn="ctr"/>
            <a:r>
              <a:rPr lang="en-US" sz="3200" b="1" kern="1200" dirty="0">
                <a:solidFill>
                  <a:schemeClr val="tx1"/>
                </a:solidFill>
                <a:latin typeface="Franklin Gothic Book" panose="020B0503020102020204" pitchFamily="34" charset="0"/>
              </a:rPr>
              <a:t>Your Presenters Today</a:t>
            </a:r>
          </a:p>
        </p:txBody>
      </p:sp>
      <p:grpSp>
        <p:nvGrpSpPr>
          <p:cNvPr id="78" name="Group 77">
            <a:extLst>
              <a:ext uri="{FF2B5EF4-FFF2-40B4-BE49-F238E27FC236}">
                <a16:creationId xmlns:a16="http://schemas.microsoft.com/office/drawing/2014/main" id="{A41D73DD-160B-4885-A9CF-94EADD70D42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79" name="Rectangle 64">
              <a:extLst>
                <a:ext uri="{FF2B5EF4-FFF2-40B4-BE49-F238E27FC236}">
                  <a16:creationId xmlns:a16="http://schemas.microsoft.com/office/drawing/2014/main" id="{163DBB78-4E4E-4B2A-B257-CD3C2408AF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DD0F509B-05E7-42D0-9A4A-9BBA9ABA47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FF4A0A03-6FCB-47AB-A889-ABEAF35DE0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8A6A27D1-12E0-4FAD-8C16-8A32A4EF20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90BF3193-B4B0-4FDB-9734-8C9FABA532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AB0CFE0F-0383-4629-9009-F66B040A16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5C7EB065-8792-4BDB-9863-6F1BAA3C4B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45ACE59D-97B6-4DD1-BB37-12C292F183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5F2AAD78-5862-44FE-AB92-AF713D5F1F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C9BF96B3-92E5-4693-B918-69EDD8FD74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5B9B69C3-A82A-4F4F-A3C4-9D2B5AFAD1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ED3C38D4-9B11-4F5F-A279-1A30E0CFBC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3100DDA4-8F42-4CB2-8921-3894F7BA05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A5936488-9C8D-40DA-BB04-6850F22355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1B9028EA-A394-4A9A-865A-E02D2D9AF2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3E802313-55B4-481A-BFD3-000851BC82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708829DB-C817-49E6-9A68-CA180E94FB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F6D48ED4-3DDF-47BF-87FA-07B83FD955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4796464F-801F-4ACF-8CA7-B166D8E422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EFBA0710-DB96-4132-8292-1ECBDADD73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937686" y="4833161"/>
            <a:ext cx="3408035" cy="1247561"/>
          </a:xfrm>
          <a:prstGeom prst="rect">
            <a:avLst/>
          </a:prstGeom>
        </p:spPr>
        <p:txBody>
          <a:bodyPr vert="horz" lIns="91440" tIns="45720" rIns="91440" bIns="45720" rtlCol="0" anchor="ctr">
            <a:normAutofit/>
          </a:bodyPr>
          <a:lstStyle/>
          <a:p>
            <a:pPr algn="ctr">
              <a:lnSpc>
                <a:spcPct val="90000"/>
              </a:lnSpc>
              <a:spcAft>
                <a:spcPts val="600"/>
              </a:spcAft>
            </a:pPr>
            <a:r>
              <a:rPr lang="en-US" b="1">
                <a:latin typeface="Franklin Gothic Book" panose="020B0503020102020204" pitchFamily="34" charset="0"/>
              </a:rPr>
              <a:t>Krissy Capitano, RN, BSN</a:t>
            </a:r>
          </a:p>
          <a:p>
            <a:pPr algn="ctr">
              <a:lnSpc>
                <a:spcPct val="90000"/>
              </a:lnSpc>
              <a:spcAft>
                <a:spcPts val="600"/>
              </a:spcAft>
            </a:pPr>
            <a:r>
              <a:rPr lang="en-US" b="1">
                <a:latin typeface="Franklin Gothic Book" panose="020B0503020102020204" pitchFamily="34" charset="0"/>
              </a:rPr>
              <a:t>Clinical Research Navigator</a:t>
            </a:r>
          </a:p>
          <a:p>
            <a:pPr algn="ctr">
              <a:lnSpc>
                <a:spcPct val="90000"/>
              </a:lnSpc>
              <a:spcAft>
                <a:spcPts val="600"/>
              </a:spcAft>
            </a:pPr>
            <a:r>
              <a:rPr lang="en-US" b="1">
                <a:latin typeface="Franklin Gothic Book" panose="020B0503020102020204" pitchFamily="34" charset="0"/>
              </a:rPr>
              <a:t>Office for Clinical Research Advancement</a:t>
            </a:r>
            <a:endParaRPr lang="en-US" dirty="0">
              <a:latin typeface="Franklin Gothic Book" panose="020B0503020102020204" pitchFamily="34" charset="0"/>
            </a:endParaRPr>
          </a:p>
        </p:txBody>
      </p:sp>
      <p:pic>
        <p:nvPicPr>
          <p:cNvPr id="1026" name="Picture 2" descr="Staff | Office for Clinical Research Advance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918" r="17139" b="-1"/>
          <a:stretch/>
        </p:blipFill>
        <p:spPr bwMode="auto">
          <a:xfrm>
            <a:off x="2656237" y="1531276"/>
            <a:ext cx="1970934" cy="3082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research.fsu.edu/media/6009/ormsbee-headshot-10817-highres.jpg?width=225&amp;height=225"/>
          <p:cNvPicPr>
            <a:picLocks noChangeAspect="1" noChangeArrowheads="1"/>
          </p:cNvPicPr>
          <p:nvPr/>
        </p:nvPicPr>
        <p:blipFill rotWithShape="1">
          <a:blip r:embed="rId4">
            <a:extLst>
              <a:ext uri="{28A0092B-C50C-407E-A947-70E740481C1C}">
                <a14:useLocalDpi xmlns:a14="http://schemas.microsoft.com/office/drawing/2010/main" val="0"/>
              </a:ext>
            </a:extLst>
          </a:blip>
          <a:srcRect l="14029" r="22028" b="-1"/>
          <a:stretch/>
        </p:blipFill>
        <p:spPr bwMode="auto">
          <a:xfrm>
            <a:off x="8163564" y="1487679"/>
            <a:ext cx="1970934" cy="3082344"/>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78907291-9D6D-4740-81DB-441477BCA2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10421" y="4933721"/>
            <a:ext cx="3583096" cy="1046440"/>
          </a:xfrm>
          <a:prstGeom prst="rect">
            <a:avLst/>
          </a:prstGeom>
        </p:spPr>
        <p:txBody>
          <a:bodyPr wrap="none">
            <a:spAutoFit/>
          </a:bodyPr>
          <a:lstStyle/>
          <a:p>
            <a:pPr algn="ctr">
              <a:spcAft>
                <a:spcPts val="600"/>
              </a:spcAft>
            </a:pPr>
            <a:r>
              <a:rPr lang="en-US" b="1" dirty="0">
                <a:latin typeface="Franklin Gothic Book" panose="020B0503020102020204" pitchFamily="34" charset="0"/>
              </a:rPr>
              <a:t>Michael J. Ormsbee, PhD</a:t>
            </a:r>
          </a:p>
          <a:p>
            <a:pPr algn="ctr">
              <a:spcAft>
                <a:spcPts val="600"/>
              </a:spcAft>
            </a:pPr>
            <a:r>
              <a:rPr lang="en-US" b="1" dirty="0">
                <a:latin typeface="Franklin Gothic Book" panose="020B0503020102020204" pitchFamily="34" charset="0"/>
              </a:rPr>
              <a:t>Associate Director</a:t>
            </a:r>
          </a:p>
          <a:p>
            <a:pPr algn="ctr">
              <a:spcAft>
                <a:spcPts val="600"/>
              </a:spcAft>
            </a:pPr>
            <a:r>
              <a:rPr lang="en-US" sz="1600" b="1" dirty="0">
                <a:latin typeface="Franklin Gothic Book" panose="020B0503020102020204" pitchFamily="34" charset="0"/>
              </a:rPr>
              <a:t>Institute of Sports Sciences &amp; Medicine</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46956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36C7237-03A3-4A27-9A49-9101B47EBBB9}"/>
              </a:ext>
            </a:extLst>
          </p:cNvPr>
          <p:cNvPicPr>
            <a:picLocks noChangeAspect="1"/>
          </p:cNvPicPr>
          <p:nvPr/>
        </p:nvPicPr>
        <p:blipFill rotWithShape="1">
          <a:blip r:embed="rId3">
            <a:alphaModFix amt="35000"/>
          </a:blip>
          <a:srcRect t="8473" b="6941"/>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fontScale="90000"/>
          </a:bodyPr>
          <a:lstStyle/>
          <a:p>
            <a:pPr algn="ctr"/>
            <a:r>
              <a:rPr lang="en-US" b="1" dirty="0">
                <a:solidFill>
                  <a:srgbClr val="FFFFFF"/>
                </a:solidFill>
                <a:latin typeface="Franklin Gothic Book" panose="020B0503020102020204" pitchFamily="34" charset="0"/>
              </a:rPr>
              <a:t/>
            </a:r>
            <a:br>
              <a:rPr lang="en-US" b="1" dirty="0">
                <a:solidFill>
                  <a:srgbClr val="FFFFFF"/>
                </a:solidFill>
                <a:latin typeface="Franklin Gothic Book" panose="020B0503020102020204" pitchFamily="34" charset="0"/>
              </a:rPr>
            </a:br>
            <a:r>
              <a:rPr lang="en-US" sz="6700" b="1" dirty="0">
                <a:solidFill>
                  <a:srgbClr val="FFFFFF"/>
                </a:solidFill>
                <a:latin typeface="Franklin Gothic Book" panose="020B0503020102020204" pitchFamily="34" charset="0"/>
              </a:rPr>
              <a:t>ClinicalTrials.gov Study Record</a:t>
            </a:r>
          </a:p>
        </p:txBody>
      </p:sp>
      <p:graphicFrame>
        <p:nvGraphicFramePr>
          <p:cNvPr id="14" name="Content Placeholder 2">
            <a:extLst>
              <a:ext uri="{FF2B5EF4-FFF2-40B4-BE49-F238E27FC236}">
                <a16:creationId xmlns:a16="http://schemas.microsoft.com/office/drawing/2014/main" id="{B9387877-FB39-4F3B-9C27-28E99B2EC346}"/>
              </a:ext>
            </a:extLst>
          </p:cNvPr>
          <p:cNvGraphicFramePr>
            <a:graphicFrameLocks noGrp="1"/>
          </p:cNvGraphicFramePr>
          <p:nvPr>
            <p:ph idx="1"/>
            <p:extLst>
              <p:ext uri="{D42A27DB-BD31-4B8C-83A1-F6EECF244321}">
                <p14:modId xmlns:p14="http://schemas.microsoft.com/office/powerpoint/2010/main" val="19785466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70279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29">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pPr algn="ctr"/>
            <a:r>
              <a:rPr lang="en-US" sz="4000" b="1" dirty="0">
                <a:solidFill>
                  <a:srgbClr val="FFFFFF"/>
                </a:solidFill>
                <a:latin typeface="Franklin Gothic Book" panose="020B0503020102020204" pitchFamily="34" charset="0"/>
              </a:rPr>
              <a:t>Major Issues</a:t>
            </a:r>
            <a:br>
              <a:rPr lang="en-US" sz="4000" b="1" dirty="0">
                <a:solidFill>
                  <a:srgbClr val="FFFFFF"/>
                </a:solidFill>
                <a:latin typeface="Franklin Gothic Book" panose="020B0503020102020204" pitchFamily="34" charset="0"/>
              </a:rPr>
            </a:br>
            <a:r>
              <a:rPr lang="en-US" sz="4000" b="1" dirty="0">
                <a:solidFill>
                  <a:srgbClr val="FFFFFF"/>
                </a:solidFill>
                <a:latin typeface="Franklin Gothic Book" panose="020B0503020102020204" pitchFamily="34" charset="0"/>
              </a:rPr>
              <a:t>Outcome Measures</a:t>
            </a:r>
          </a:p>
        </p:txBody>
      </p:sp>
      <p:sp>
        <p:nvSpPr>
          <p:cNvPr id="32"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Content Placeholder 2"/>
          <p:cNvSpPr>
            <a:spLocks noGrp="1"/>
          </p:cNvSpPr>
          <p:nvPr>
            <p:ph idx="1"/>
          </p:nvPr>
        </p:nvSpPr>
        <p:spPr>
          <a:xfrm>
            <a:off x="4901782" y="1352302"/>
            <a:ext cx="6655597" cy="4955997"/>
          </a:xfrm>
        </p:spPr>
        <p:txBody>
          <a:bodyPr anchor="ctr">
            <a:normAutofit/>
          </a:bodyPr>
          <a:lstStyle/>
          <a:p>
            <a:pPr marL="0" indent="0">
              <a:buNone/>
            </a:pPr>
            <a:r>
              <a:rPr lang="en-US" sz="2000" b="1" u="sng" dirty="0">
                <a:solidFill>
                  <a:srgbClr val="FEFFFF"/>
                </a:solidFill>
                <a:latin typeface="Franklin Gothic Book" panose="020B0503020102020204" pitchFamily="34" charset="0"/>
              </a:rPr>
              <a:t>ClinicalTrials.gov definitions </a:t>
            </a:r>
          </a:p>
          <a:p>
            <a:pPr marL="0" indent="0">
              <a:buNone/>
            </a:pPr>
            <a:r>
              <a:rPr lang="en-US" sz="2000" b="1" dirty="0">
                <a:solidFill>
                  <a:srgbClr val="FEFFFF"/>
                </a:solidFill>
                <a:latin typeface="Franklin Gothic Book" panose="020B0503020102020204" pitchFamily="34" charset="0"/>
              </a:rPr>
              <a:t>Outcome measure </a:t>
            </a:r>
            <a:r>
              <a:rPr lang="en-US" sz="2000" dirty="0">
                <a:solidFill>
                  <a:srgbClr val="FEFFFF"/>
                </a:solidFill>
                <a:latin typeface="Franklin Gothic Book" panose="020B0503020102020204" pitchFamily="34" charset="0"/>
              </a:rPr>
              <a:t>is a planned measurement described in the protocol that is used to determine the effect of an intervention/treatment </a:t>
            </a:r>
          </a:p>
          <a:p>
            <a:pPr marL="0" indent="0">
              <a:buNone/>
            </a:pPr>
            <a:r>
              <a:rPr lang="en-US" sz="2000" b="1" dirty="0">
                <a:solidFill>
                  <a:srgbClr val="FEFFFF"/>
                </a:solidFill>
                <a:latin typeface="Franklin Gothic Book" panose="020B0503020102020204" pitchFamily="34" charset="0"/>
              </a:rPr>
              <a:t>Observational study outcome measure</a:t>
            </a:r>
            <a:r>
              <a:rPr lang="en-US" sz="2000" dirty="0">
                <a:solidFill>
                  <a:srgbClr val="FEFFFF"/>
                </a:solidFill>
                <a:latin typeface="Franklin Gothic Book" panose="020B0503020102020204" pitchFamily="34" charset="0"/>
              </a:rPr>
              <a:t> is a measurement or observation that is used to describe patterns of disease  or traits, or association with exposures, risk factors or treatment</a:t>
            </a:r>
            <a:endParaRPr lang="en-US" sz="2000" b="1" dirty="0">
              <a:solidFill>
                <a:srgbClr val="FEFFFF"/>
              </a:solidFill>
              <a:latin typeface="Franklin Gothic Book" panose="020B0503020102020204" pitchFamily="34" charset="0"/>
            </a:endParaRPr>
          </a:p>
          <a:p>
            <a:pPr marL="0" indent="0">
              <a:buNone/>
            </a:pPr>
            <a:r>
              <a:rPr lang="en-US" sz="2000" b="1" dirty="0">
                <a:solidFill>
                  <a:srgbClr val="FEFFFF"/>
                </a:solidFill>
                <a:latin typeface="Franklin Gothic Book" panose="020B0503020102020204" pitchFamily="34" charset="0"/>
              </a:rPr>
              <a:t>Outcome Measures should include:</a:t>
            </a:r>
            <a:endParaRPr lang="en-US" sz="2000" dirty="0">
              <a:solidFill>
                <a:srgbClr val="FEFFFF"/>
              </a:solidFill>
              <a:latin typeface="Franklin Gothic Book" panose="020B0503020102020204" pitchFamily="34" charset="0"/>
            </a:endParaRPr>
          </a:p>
          <a:p>
            <a:pPr lvl="1">
              <a:buFont typeface="Wingdings" panose="05000000000000000000" pitchFamily="2" charset="2"/>
              <a:buChar char="ü"/>
            </a:pPr>
            <a:r>
              <a:rPr lang="en-US" sz="2000" dirty="0">
                <a:solidFill>
                  <a:srgbClr val="FEFFFF"/>
                </a:solidFill>
                <a:latin typeface="Franklin Gothic Book" panose="020B0503020102020204" pitchFamily="34" charset="0"/>
              </a:rPr>
              <a:t>Timeframe</a:t>
            </a:r>
          </a:p>
          <a:p>
            <a:pPr lvl="1">
              <a:buFont typeface="Wingdings" panose="05000000000000000000" pitchFamily="2" charset="2"/>
              <a:buChar char="ü"/>
            </a:pPr>
            <a:r>
              <a:rPr lang="en-US" sz="2000" dirty="0">
                <a:solidFill>
                  <a:srgbClr val="FEFFFF"/>
                </a:solidFill>
                <a:latin typeface="Franklin Gothic Book" panose="020B0503020102020204" pitchFamily="34" charset="0"/>
              </a:rPr>
              <a:t>Number of participants analyzed</a:t>
            </a:r>
          </a:p>
          <a:p>
            <a:pPr lvl="1">
              <a:buFont typeface="Wingdings" panose="05000000000000000000" pitchFamily="2" charset="2"/>
              <a:buChar char="ü"/>
            </a:pPr>
            <a:r>
              <a:rPr lang="en-US" sz="2000" dirty="0">
                <a:solidFill>
                  <a:srgbClr val="FEFFFF"/>
                </a:solidFill>
                <a:latin typeface="Franklin Gothic Book" panose="020B0503020102020204" pitchFamily="34" charset="0"/>
              </a:rPr>
              <a:t>Measure type</a:t>
            </a:r>
          </a:p>
          <a:p>
            <a:pPr lvl="1">
              <a:buFont typeface="Wingdings" panose="05000000000000000000" pitchFamily="2" charset="2"/>
              <a:buChar char="ü"/>
            </a:pPr>
            <a:r>
              <a:rPr lang="en-US" sz="2000" dirty="0">
                <a:solidFill>
                  <a:srgbClr val="FEFFFF"/>
                </a:solidFill>
                <a:latin typeface="Franklin Gothic Book" panose="020B0503020102020204" pitchFamily="34" charset="0"/>
              </a:rPr>
              <a:t>Measure of dispersion</a:t>
            </a:r>
          </a:p>
          <a:p>
            <a:pPr lvl="1">
              <a:buFont typeface="Wingdings" panose="05000000000000000000" pitchFamily="2" charset="2"/>
              <a:buChar char="ü"/>
            </a:pPr>
            <a:r>
              <a:rPr lang="en-US" sz="2000" dirty="0">
                <a:solidFill>
                  <a:srgbClr val="FEFFFF"/>
                </a:solidFill>
                <a:latin typeface="Franklin Gothic Book" panose="020B0503020102020204" pitchFamily="34" charset="0"/>
              </a:rPr>
              <a:t>Unit of measure</a:t>
            </a:r>
          </a:p>
        </p:txBody>
      </p:sp>
    </p:spTree>
    <p:extLst>
      <p:ext uri="{BB962C8B-B14F-4D97-AF65-F5344CB8AC3E}">
        <p14:creationId xmlns:p14="http://schemas.microsoft.com/office/powerpoint/2010/main" val="242288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F5602-6586-46E4-8645-2CDA442ABF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434B85-DB0D-4010-A6A1-147F28D47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2D6F54F-24E1-48A0-993A-0C5025086042}"/>
              </a:ext>
            </a:extLst>
          </p:cNvPr>
          <p:cNvSpPr>
            <a:spLocks noGrp="1"/>
          </p:cNvSpPr>
          <p:nvPr>
            <p:ph type="title"/>
          </p:nvPr>
        </p:nvSpPr>
        <p:spPr>
          <a:xfrm>
            <a:off x="1179226" y="320231"/>
            <a:ext cx="9833548" cy="1325563"/>
          </a:xfrm>
        </p:spPr>
        <p:txBody>
          <a:bodyPr>
            <a:normAutofit/>
          </a:bodyPr>
          <a:lstStyle/>
          <a:p>
            <a:pPr algn="ctr"/>
            <a:r>
              <a:rPr lang="en-US" sz="4000" b="1" dirty="0">
                <a:latin typeface="Franklin Gothic Book" panose="020B0503020102020204" pitchFamily="34" charset="0"/>
              </a:rPr>
              <a:t>Primary Outcome Measures</a:t>
            </a:r>
          </a:p>
        </p:txBody>
      </p:sp>
      <p:grpSp>
        <p:nvGrpSpPr>
          <p:cNvPr id="13" name="Group 12">
            <a:extLst>
              <a:ext uri="{FF2B5EF4-FFF2-40B4-BE49-F238E27FC236}">
                <a16:creationId xmlns:a16="http://schemas.microsoft.com/office/drawing/2014/main" id="{F2E5F4F0-80C0-49F3-84A2-453DE42F20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4" name="Freeform: Shape 13">
              <a:extLst>
                <a:ext uri="{FF2B5EF4-FFF2-40B4-BE49-F238E27FC236}">
                  <a16:creationId xmlns:a16="http://schemas.microsoft.com/office/drawing/2014/main" id="{342FEDB6-5432-4162-8648-3827572AF0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FE345E-092D-4A20-A43A-0F9258D969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313FCF-0EE7-4C6B-BAB3-EFC9451D3D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B9ECD02-BE1B-4347-8C2E-EEA690082F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39BA786A-9552-493F-AA06-3132B62E1793}"/>
              </a:ext>
            </a:extLst>
          </p:cNvPr>
          <p:cNvGraphicFramePr>
            <a:graphicFrameLocks noGrp="1"/>
          </p:cNvGraphicFramePr>
          <p:nvPr>
            <p:ph idx="1"/>
            <p:extLst>
              <p:ext uri="{D42A27DB-BD31-4B8C-83A1-F6EECF244321}">
                <p14:modId xmlns:p14="http://schemas.microsoft.com/office/powerpoint/2010/main" val="349153468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483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50" y="166821"/>
            <a:ext cx="10515600" cy="549275"/>
          </a:xfrm>
        </p:spPr>
        <p:txBody>
          <a:bodyPr>
            <a:normAutofit fontScale="90000"/>
          </a:bodyPr>
          <a:lstStyle/>
          <a:p>
            <a:pPr algn="ctr"/>
            <a:r>
              <a:rPr lang="en-US" b="1" dirty="0">
                <a:latin typeface="Franklin Gothic Book" panose="020B0503020102020204" pitchFamily="34" charset="0"/>
              </a:rPr>
              <a:t>Primary Outcome Measure</a:t>
            </a:r>
          </a:p>
        </p:txBody>
      </p:sp>
      <p:pic>
        <p:nvPicPr>
          <p:cNvPr id="5" name="Content Placeholder 4"/>
          <p:cNvPicPr>
            <a:picLocks noGrp="1" noChangeAspect="1"/>
          </p:cNvPicPr>
          <p:nvPr>
            <p:ph idx="1"/>
          </p:nvPr>
        </p:nvPicPr>
        <p:blipFill>
          <a:blip r:embed="rId2"/>
          <a:stretch>
            <a:fillRect/>
          </a:stretch>
        </p:blipFill>
        <p:spPr>
          <a:xfrm>
            <a:off x="154236" y="1013552"/>
            <a:ext cx="11633812" cy="5648153"/>
          </a:xfrm>
          <a:prstGeom prst="rect">
            <a:avLst/>
          </a:prstGeom>
        </p:spPr>
      </p:pic>
    </p:spTree>
    <p:extLst>
      <p:ext uri="{BB962C8B-B14F-4D97-AF65-F5344CB8AC3E}">
        <p14:creationId xmlns:p14="http://schemas.microsoft.com/office/powerpoint/2010/main" val="20211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F5602-6586-46E4-8645-2CDA442ABF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434B85-DB0D-4010-A6A1-147F28D47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905CCB5-95EA-4839-974E-66BB188AB80A}"/>
              </a:ext>
            </a:extLst>
          </p:cNvPr>
          <p:cNvSpPr>
            <a:spLocks noGrp="1"/>
          </p:cNvSpPr>
          <p:nvPr>
            <p:ph type="title"/>
          </p:nvPr>
        </p:nvSpPr>
        <p:spPr>
          <a:xfrm>
            <a:off x="1179226" y="320231"/>
            <a:ext cx="9833548" cy="1325563"/>
          </a:xfrm>
        </p:spPr>
        <p:txBody>
          <a:bodyPr>
            <a:normAutofit/>
          </a:bodyPr>
          <a:lstStyle/>
          <a:p>
            <a:pPr algn="ctr"/>
            <a:r>
              <a:rPr lang="en-US" sz="4000" b="1" dirty="0">
                <a:latin typeface="Franklin Gothic Book" panose="020B0503020102020204" pitchFamily="34" charset="0"/>
              </a:rPr>
              <a:t>Secondary Outcome Measures</a:t>
            </a:r>
          </a:p>
        </p:txBody>
      </p:sp>
      <p:grpSp>
        <p:nvGrpSpPr>
          <p:cNvPr id="13" name="Group 12">
            <a:extLst>
              <a:ext uri="{FF2B5EF4-FFF2-40B4-BE49-F238E27FC236}">
                <a16:creationId xmlns:a16="http://schemas.microsoft.com/office/drawing/2014/main" id="{F2E5F4F0-80C0-49F3-84A2-453DE42F20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4" name="Freeform: Shape 13">
              <a:extLst>
                <a:ext uri="{FF2B5EF4-FFF2-40B4-BE49-F238E27FC236}">
                  <a16:creationId xmlns:a16="http://schemas.microsoft.com/office/drawing/2014/main" id="{342FEDB6-5432-4162-8648-3827572AF0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FE345E-092D-4A20-A43A-0F9258D969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313FCF-0EE7-4C6B-BAB3-EFC9451D3D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B9ECD02-BE1B-4347-8C2E-EEA690082F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6D9DA0A1-C03D-4836-B1EB-FD9255DF2B36}"/>
              </a:ext>
            </a:extLst>
          </p:cNvPr>
          <p:cNvGraphicFramePr>
            <a:graphicFrameLocks noGrp="1"/>
          </p:cNvGraphicFramePr>
          <p:nvPr>
            <p:ph idx="1"/>
            <p:extLst>
              <p:ext uri="{D42A27DB-BD31-4B8C-83A1-F6EECF244321}">
                <p14:modId xmlns:p14="http://schemas.microsoft.com/office/powerpoint/2010/main" val="1606858888"/>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60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2927" y="103191"/>
            <a:ext cx="8849360" cy="769441"/>
          </a:xfrm>
          <a:prstGeom prst="rect">
            <a:avLst/>
          </a:prstGeom>
          <a:noFill/>
        </p:spPr>
        <p:txBody>
          <a:bodyPr wrap="square" rtlCol="0">
            <a:spAutoFit/>
          </a:bodyPr>
          <a:lstStyle/>
          <a:p>
            <a:pPr algn="ctr"/>
            <a:r>
              <a:rPr lang="en-US" sz="4400" b="1" dirty="0">
                <a:latin typeface="Franklin Gothic Book" panose="020B0503020102020204" pitchFamily="34" charset="0"/>
              </a:rPr>
              <a:t>Secondary Measure Outcomes</a:t>
            </a:r>
          </a:p>
        </p:txBody>
      </p:sp>
      <p:pic>
        <p:nvPicPr>
          <p:cNvPr id="4" name="Picture 3"/>
          <p:cNvPicPr>
            <a:picLocks noChangeAspect="1"/>
          </p:cNvPicPr>
          <p:nvPr/>
        </p:nvPicPr>
        <p:blipFill>
          <a:blip r:embed="rId2"/>
          <a:stretch>
            <a:fillRect/>
          </a:stretch>
        </p:blipFill>
        <p:spPr>
          <a:xfrm>
            <a:off x="0" y="1015231"/>
            <a:ext cx="12041436" cy="5842769"/>
          </a:xfrm>
          <a:prstGeom prst="rect">
            <a:avLst/>
          </a:prstGeom>
        </p:spPr>
      </p:pic>
    </p:spTree>
    <p:extLst>
      <p:ext uri="{BB962C8B-B14F-4D97-AF65-F5344CB8AC3E}">
        <p14:creationId xmlns:p14="http://schemas.microsoft.com/office/powerpoint/2010/main" val="126065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1919" y="0"/>
            <a:ext cx="8757373" cy="769441"/>
          </a:xfrm>
          <a:prstGeom prst="rect">
            <a:avLst/>
          </a:prstGeom>
          <a:noFill/>
        </p:spPr>
        <p:txBody>
          <a:bodyPr wrap="square" rtlCol="0">
            <a:spAutoFit/>
          </a:bodyPr>
          <a:lstStyle/>
          <a:p>
            <a:pPr algn="ctr"/>
            <a:r>
              <a:rPr lang="en-US" sz="4400" b="1" dirty="0">
                <a:latin typeface="Franklin Gothic Book" panose="020B0503020102020204" pitchFamily="34" charset="0"/>
              </a:rPr>
              <a:t>Secondary Measure Outcomes</a:t>
            </a:r>
          </a:p>
        </p:txBody>
      </p:sp>
      <p:pic>
        <p:nvPicPr>
          <p:cNvPr id="4" name="Picture 3"/>
          <p:cNvPicPr>
            <a:picLocks noChangeAspect="1"/>
          </p:cNvPicPr>
          <p:nvPr/>
        </p:nvPicPr>
        <p:blipFill>
          <a:blip r:embed="rId2"/>
          <a:stretch>
            <a:fillRect/>
          </a:stretch>
        </p:blipFill>
        <p:spPr>
          <a:xfrm>
            <a:off x="154236" y="861246"/>
            <a:ext cx="12037763" cy="5835960"/>
          </a:xfrm>
          <a:prstGeom prst="rect">
            <a:avLst/>
          </a:prstGeom>
        </p:spPr>
      </p:pic>
    </p:spTree>
    <p:extLst>
      <p:ext uri="{BB962C8B-B14F-4D97-AF65-F5344CB8AC3E}">
        <p14:creationId xmlns:p14="http://schemas.microsoft.com/office/powerpoint/2010/main" val="206508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pPr algn="ctr"/>
            <a:r>
              <a:rPr lang="en-US" sz="4100" b="1" dirty="0">
                <a:latin typeface="Franklin Gothic Book" panose="020B0503020102020204" pitchFamily="34" charset="0"/>
              </a:rPr>
              <a:t>Major Issues</a:t>
            </a:r>
            <a:br>
              <a:rPr lang="en-US" sz="4100" b="1" dirty="0">
                <a:latin typeface="Franklin Gothic Book" panose="020B0503020102020204" pitchFamily="34" charset="0"/>
              </a:rPr>
            </a:br>
            <a:r>
              <a:rPr lang="en-US" sz="4100" b="1" dirty="0">
                <a:latin typeface="Franklin Gothic Book" panose="020B0503020102020204" pitchFamily="34" charset="0"/>
              </a:rPr>
              <a:t>Arms/Interventions</a:t>
            </a:r>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US" sz="2000" b="1" dirty="0"/>
              <a:t>Arm </a:t>
            </a:r>
            <a:r>
              <a:rPr lang="en-US" sz="2000" dirty="0"/>
              <a:t>is</a:t>
            </a:r>
            <a:r>
              <a:rPr lang="en-US" sz="2000" b="1" dirty="0"/>
              <a:t> </a:t>
            </a:r>
            <a:r>
              <a:rPr lang="en-US" sz="2000" dirty="0"/>
              <a:t>a group or subgroup of participants in a clinical trial that receives a specific treatment/intervention (role of the intervention)</a:t>
            </a:r>
          </a:p>
          <a:p>
            <a:pPr lvl="1">
              <a:buFont typeface="Wingdings" panose="05000000000000000000" pitchFamily="2" charset="2"/>
              <a:buChar char="ü"/>
            </a:pPr>
            <a:r>
              <a:rPr lang="en-US" sz="2000" dirty="0"/>
              <a:t>Experimental arm</a:t>
            </a:r>
          </a:p>
          <a:p>
            <a:pPr lvl="1">
              <a:buFont typeface="Wingdings" panose="05000000000000000000" pitchFamily="2" charset="2"/>
              <a:buChar char="ü"/>
            </a:pPr>
            <a:r>
              <a:rPr lang="en-US" sz="2000" dirty="0"/>
              <a:t>Placebo comparator arm</a:t>
            </a:r>
          </a:p>
          <a:p>
            <a:pPr lvl="1">
              <a:buFont typeface="Wingdings" panose="05000000000000000000" pitchFamily="2" charset="2"/>
              <a:buChar char="ü"/>
            </a:pPr>
            <a:r>
              <a:rPr lang="en-US" sz="2000" dirty="0"/>
              <a:t>Active comparator arm</a:t>
            </a:r>
          </a:p>
          <a:p>
            <a:pPr lvl="1">
              <a:buFont typeface="Wingdings" panose="05000000000000000000" pitchFamily="2" charset="2"/>
              <a:buChar char="ü"/>
            </a:pPr>
            <a:r>
              <a:rPr lang="en-US" sz="2000" dirty="0"/>
              <a:t>Sham comparator arm</a:t>
            </a:r>
          </a:p>
          <a:p>
            <a:pPr lvl="1">
              <a:buFont typeface="Wingdings" panose="05000000000000000000" pitchFamily="2" charset="2"/>
              <a:buChar char="ü"/>
            </a:pPr>
            <a:r>
              <a:rPr lang="en-US" sz="2000" dirty="0"/>
              <a:t>No intervention arm </a:t>
            </a:r>
          </a:p>
          <a:p>
            <a:pPr marL="0" indent="0">
              <a:buNone/>
            </a:pPr>
            <a:r>
              <a:rPr lang="en-US" sz="2000" b="1" dirty="0"/>
              <a:t>Common issue</a:t>
            </a:r>
          </a:p>
          <a:p>
            <a:pPr lvl="1">
              <a:buFont typeface="Wingdings" panose="05000000000000000000" pitchFamily="2" charset="2"/>
              <a:buChar char="ü"/>
            </a:pPr>
            <a:r>
              <a:rPr lang="en-US" sz="2000" b="1" dirty="0"/>
              <a:t>Arm or intervention unclear </a:t>
            </a:r>
          </a:p>
          <a:p>
            <a:endParaRPr lang="en-US" sz="2000" dirty="0"/>
          </a:p>
          <a:p>
            <a:pPr marL="0" indent="0">
              <a:buNone/>
            </a:pPr>
            <a:endParaRPr lang="en-US" sz="2000" dirty="0"/>
          </a:p>
        </p:txBody>
      </p:sp>
      <p:pic>
        <p:nvPicPr>
          <p:cNvPr id="15" name="Picture 4" descr="A flock of seagulls flying in the sky&#10;&#10;Description automatically generated">
            <a:extLst>
              <a:ext uri="{FF2B5EF4-FFF2-40B4-BE49-F238E27FC236}">
                <a16:creationId xmlns:a16="http://schemas.microsoft.com/office/drawing/2014/main" id="{2C0C3205-E8EB-4071-A8D4-029D6682819D}"/>
              </a:ext>
            </a:extLst>
          </p:cNvPr>
          <p:cNvPicPr>
            <a:picLocks noChangeAspect="1"/>
          </p:cNvPicPr>
          <p:nvPr/>
        </p:nvPicPr>
        <p:blipFill rotWithShape="1">
          <a:blip r:embed="rId2"/>
          <a:srcRect l="28109" r="26941"/>
          <a:stretch/>
        </p:blipFill>
        <p:spPr>
          <a:xfrm>
            <a:off x="20" y="10"/>
            <a:ext cx="4635571" cy="6857990"/>
          </a:xfrm>
          <a:prstGeom prst="rect">
            <a:avLst/>
          </a:prstGeom>
          <a:effectLst/>
        </p:spPr>
      </p:pic>
      <p:cxnSp>
        <p:nvCxnSpPr>
          <p:cNvPr id="16"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42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3E859E-BCBF-4E66-BDB2-B45C407894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A9AEE7E-B925-446D-8A61-75BFE40B8B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1415030" y="558273"/>
            <a:ext cx="10579398" cy="1299411"/>
          </a:xfrm>
        </p:spPr>
        <p:txBody>
          <a:bodyPr>
            <a:normAutofit fontScale="90000"/>
          </a:bodyPr>
          <a:lstStyle/>
          <a:p>
            <a:pPr algn="ctr"/>
            <a:r>
              <a:rPr lang="en-US" sz="6600" b="1" dirty="0">
                <a:solidFill>
                  <a:srgbClr val="FFFFFF"/>
                </a:solidFill>
                <a:latin typeface="Franklin Gothic Book" panose="020B0503020102020204" pitchFamily="34" charset="0"/>
              </a:rPr>
              <a:t>Arm/Intervention</a:t>
            </a:r>
            <a:r>
              <a:rPr lang="en-US" b="1" dirty="0">
                <a:solidFill>
                  <a:srgbClr val="FFFFFF"/>
                </a:solidFill>
                <a:latin typeface="Franklin Gothic Book" panose="020B0503020102020204" pitchFamily="34" charset="0"/>
              </a:rPr>
              <a:t/>
            </a:r>
            <a:br>
              <a:rPr lang="en-US" b="1" dirty="0">
                <a:solidFill>
                  <a:srgbClr val="FFFFFF"/>
                </a:solidFill>
                <a:latin typeface="Franklin Gothic Book" panose="020B0503020102020204" pitchFamily="34" charset="0"/>
              </a:rPr>
            </a:br>
            <a:endParaRPr lang="en-US" b="1" dirty="0">
              <a:solidFill>
                <a:srgbClr val="FFFFFF"/>
              </a:solidFill>
              <a:latin typeface="Franklin Gothic Book" panose="020B0503020102020204" pitchFamily="34" charset="0"/>
            </a:endParaRPr>
          </a:p>
        </p:txBody>
      </p:sp>
      <p:sp>
        <p:nvSpPr>
          <p:cNvPr id="24" name="Rectangle 23">
            <a:extLst>
              <a:ext uri="{FF2B5EF4-FFF2-40B4-BE49-F238E27FC236}">
                <a16:creationId xmlns:a16="http://schemas.microsoft.com/office/drawing/2014/main" id="{B45D527E-542C-44E0-8FC2-F03B24CFA2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con&#10;&#10;Description automatically generated">
            <a:extLst>
              <a:ext uri="{FF2B5EF4-FFF2-40B4-BE49-F238E27FC236}">
                <a16:creationId xmlns:a16="http://schemas.microsoft.com/office/drawing/2014/main" id="{B7E633B3-58A7-4565-A104-BF099AB696E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85913" y="216572"/>
            <a:ext cx="1717675" cy="1546468"/>
          </a:xfrm>
        </p:spPr>
      </p:pic>
      <p:graphicFrame>
        <p:nvGraphicFramePr>
          <p:cNvPr id="8" name="Content Placeholder 4"/>
          <p:cNvGraphicFramePr>
            <a:graphicFrameLocks/>
          </p:cNvGraphicFramePr>
          <p:nvPr>
            <p:extLst>
              <p:ext uri="{D42A27DB-BD31-4B8C-83A1-F6EECF244321}">
                <p14:modId xmlns:p14="http://schemas.microsoft.com/office/powerpoint/2010/main" val="971359099"/>
              </p:ext>
            </p:extLst>
          </p:nvPr>
        </p:nvGraphicFramePr>
        <p:xfrm>
          <a:off x="194313" y="2213811"/>
          <a:ext cx="11800115" cy="4344201"/>
        </p:xfrm>
        <a:graphic>
          <a:graphicData uri="http://schemas.openxmlformats.org/drawingml/2006/table">
            <a:tbl>
              <a:tblPr firstRow="1" bandRow="1">
                <a:tableStyleId>{9D7B26C5-4107-4FEC-AEDC-1716B250A1EF}</a:tableStyleId>
              </a:tblPr>
              <a:tblGrid>
                <a:gridCol w="4755058">
                  <a:extLst>
                    <a:ext uri="{9D8B030D-6E8A-4147-A177-3AD203B41FA5}">
                      <a16:colId xmlns:a16="http://schemas.microsoft.com/office/drawing/2014/main" val="2115983976"/>
                    </a:ext>
                  </a:extLst>
                </a:gridCol>
                <a:gridCol w="7045057">
                  <a:extLst>
                    <a:ext uri="{9D8B030D-6E8A-4147-A177-3AD203B41FA5}">
                      <a16:colId xmlns:a16="http://schemas.microsoft.com/office/drawing/2014/main" val="564973409"/>
                    </a:ext>
                  </a:extLst>
                </a:gridCol>
              </a:tblGrid>
              <a:tr h="417414">
                <a:tc>
                  <a:txBody>
                    <a:bodyPr/>
                    <a:lstStyle/>
                    <a:p>
                      <a:pPr algn="ctr"/>
                      <a:r>
                        <a:rPr lang="en-US" sz="1600" b="1" u="sng" cap="all" spc="60" dirty="0">
                          <a:solidFill>
                            <a:schemeClr val="tx1"/>
                          </a:solidFill>
                          <a:effectLst/>
                          <a:latin typeface="Franklin Gothic Book" panose="020B0503020102020204" pitchFamily="34" charset="0"/>
                        </a:rPr>
                        <a:t>Arm </a:t>
                      </a:r>
                    </a:p>
                  </a:txBody>
                  <a:tcPr marL="28264" marR="28264" marT="28264" marB="28264" anchor="ctr"/>
                </a:tc>
                <a:tc>
                  <a:txBody>
                    <a:bodyPr/>
                    <a:lstStyle/>
                    <a:p>
                      <a:pPr algn="ctr"/>
                      <a:r>
                        <a:rPr lang="en-US" sz="1600" b="1" u="sng" cap="all" spc="60" dirty="0">
                          <a:solidFill>
                            <a:schemeClr val="tx1"/>
                          </a:solidFill>
                          <a:effectLst/>
                          <a:latin typeface="Franklin Gothic Book" panose="020B0503020102020204" pitchFamily="34" charset="0"/>
                        </a:rPr>
                        <a:t>Intervention/treatment </a:t>
                      </a:r>
                    </a:p>
                  </a:txBody>
                  <a:tcPr marL="28264" marR="28264" marT="28264" marB="28264" anchor="ctr"/>
                </a:tc>
                <a:extLst>
                  <a:ext uri="{0D108BD9-81ED-4DB2-BD59-A6C34878D82A}">
                    <a16:rowId xmlns:a16="http://schemas.microsoft.com/office/drawing/2014/main" val="48708101"/>
                  </a:ext>
                </a:extLst>
              </a:tr>
              <a:tr h="3785874">
                <a:tc>
                  <a:txBody>
                    <a:bodyPr/>
                    <a:lstStyle/>
                    <a:p>
                      <a:r>
                        <a:rPr lang="en-US" sz="1600" b="1" cap="none" spc="0" dirty="0">
                          <a:solidFill>
                            <a:schemeClr val="tx1">
                              <a:lumMod val="65000"/>
                              <a:lumOff val="35000"/>
                            </a:schemeClr>
                          </a:solidFill>
                          <a:effectLst/>
                          <a:latin typeface="Franklin Gothic Book" panose="020B0503020102020204" pitchFamily="34" charset="0"/>
                        </a:rPr>
                        <a:t>Active Comparator</a:t>
                      </a:r>
                      <a:r>
                        <a:rPr lang="en-US" sz="1600" b="0" cap="none" spc="0" dirty="0">
                          <a:solidFill>
                            <a:schemeClr val="tx1">
                              <a:lumMod val="65000"/>
                              <a:lumOff val="35000"/>
                            </a:schemeClr>
                          </a:solidFill>
                          <a:effectLst/>
                          <a:latin typeface="Franklin Gothic Book" panose="020B0503020102020204" pitchFamily="34" charset="0"/>
                        </a:rPr>
                        <a:t>: Mineral Rich Algae with </a:t>
                      </a:r>
                    </a:p>
                    <a:p>
                      <a:r>
                        <a:rPr lang="en-US" sz="1600" b="0" cap="none" spc="0" dirty="0">
                          <a:solidFill>
                            <a:schemeClr val="tx1">
                              <a:lumMod val="65000"/>
                              <a:lumOff val="35000"/>
                            </a:schemeClr>
                          </a:solidFill>
                          <a:effectLst/>
                          <a:latin typeface="Franklin Gothic Book" panose="020B0503020102020204" pitchFamily="34" charset="0"/>
                        </a:rPr>
                        <a:t>orange flavoring. Participants will consume </a:t>
                      </a:r>
                    </a:p>
                    <a:p>
                      <a:r>
                        <a:rPr lang="en-US" sz="1600" b="0" cap="none" spc="0" dirty="0">
                          <a:solidFill>
                            <a:schemeClr val="tx1">
                              <a:lumMod val="65000"/>
                              <a:lumOff val="35000"/>
                            </a:schemeClr>
                          </a:solidFill>
                          <a:effectLst/>
                          <a:latin typeface="Franklin Gothic Book" panose="020B0503020102020204" pitchFamily="34" charset="0"/>
                        </a:rPr>
                        <a:t>the Aquamin Soluble (Mineral Rich Algae)</a:t>
                      </a:r>
                    </a:p>
                    <a:p>
                      <a:r>
                        <a:rPr lang="en-US" sz="1600" b="0" cap="none" spc="0" dirty="0">
                          <a:solidFill>
                            <a:schemeClr val="tx1">
                              <a:lumMod val="65000"/>
                              <a:lumOff val="35000"/>
                            </a:schemeClr>
                          </a:solidFill>
                          <a:effectLst/>
                          <a:latin typeface="Franklin Gothic Book" panose="020B0503020102020204" pitchFamily="34" charset="0"/>
                        </a:rPr>
                        <a:t> equivalent of 1000mg Calcium in 250 ml</a:t>
                      </a:r>
                    </a:p>
                    <a:p>
                      <a:r>
                        <a:rPr lang="en-US" sz="1600" b="0" cap="none" spc="0" dirty="0">
                          <a:solidFill>
                            <a:schemeClr val="tx1">
                              <a:lumMod val="65000"/>
                              <a:lumOff val="35000"/>
                            </a:schemeClr>
                          </a:solidFill>
                          <a:effectLst/>
                          <a:latin typeface="Franklin Gothic Book" panose="020B0503020102020204" pitchFamily="34" charset="0"/>
                        </a:rPr>
                        <a:t> of orange flavored water.  Placebo participants</a:t>
                      </a:r>
                    </a:p>
                    <a:p>
                      <a:r>
                        <a:rPr lang="en-US" sz="1600" b="0" cap="none" spc="0" dirty="0">
                          <a:solidFill>
                            <a:schemeClr val="tx1">
                              <a:lumMod val="65000"/>
                              <a:lumOff val="35000"/>
                            </a:schemeClr>
                          </a:solidFill>
                          <a:effectLst/>
                          <a:latin typeface="Franklin Gothic Book" panose="020B0503020102020204" pitchFamily="34" charset="0"/>
                        </a:rPr>
                        <a:t> will consume a placebo of maltodextrin in 250 ml</a:t>
                      </a:r>
                    </a:p>
                    <a:p>
                      <a:r>
                        <a:rPr lang="en-US" sz="1600" b="0" cap="none" spc="0" dirty="0">
                          <a:solidFill>
                            <a:schemeClr val="tx1">
                              <a:lumMod val="65000"/>
                              <a:lumOff val="35000"/>
                            </a:schemeClr>
                          </a:solidFill>
                          <a:effectLst/>
                          <a:latin typeface="Franklin Gothic Book" panose="020B0503020102020204" pitchFamily="34" charset="0"/>
                        </a:rPr>
                        <a:t> of orange flavored water (40mg Calcium).</a:t>
                      </a:r>
                    </a:p>
                    <a:p>
                      <a:endParaRPr lang="en-US" sz="300" b="0" cap="none" spc="0" dirty="0">
                        <a:solidFill>
                          <a:schemeClr val="bg1"/>
                        </a:solidFill>
                        <a:effectLst/>
                        <a:latin typeface="Source Sans Pro"/>
                      </a:endParaRPr>
                    </a:p>
                  </a:txBody>
                  <a:tcPr marL="5690" marR="5690" marT="3793" marB="18843"/>
                </a:tc>
                <a:tc>
                  <a:txBody>
                    <a:bodyPr/>
                    <a:lstStyle/>
                    <a:p>
                      <a:r>
                        <a:rPr lang="en-US" sz="1600" b="1" cap="none" spc="0" dirty="0">
                          <a:solidFill>
                            <a:schemeClr val="tx1">
                              <a:lumMod val="65000"/>
                              <a:lumOff val="35000"/>
                            </a:schemeClr>
                          </a:solidFill>
                          <a:effectLst/>
                          <a:latin typeface="Franklin Gothic Book" panose="020B0503020102020204" pitchFamily="34" charset="0"/>
                        </a:rPr>
                        <a:t>Other Name: Aquamin soluble</a:t>
                      </a:r>
                    </a:p>
                    <a:p>
                      <a:r>
                        <a:rPr lang="en-US" sz="1600" b="1" cap="none" spc="0" dirty="0">
                          <a:solidFill>
                            <a:schemeClr val="tx1">
                              <a:lumMod val="65000"/>
                              <a:lumOff val="35000"/>
                            </a:schemeClr>
                          </a:solidFill>
                          <a:effectLst/>
                          <a:latin typeface="Franklin Gothic Book" panose="020B0503020102020204" pitchFamily="34" charset="0"/>
                        </a:rPr>
                        <a:t>Dietary Supplement</a:t>
                      </a:r>
                      <a:r>
                        <a:rPr lang="en-US" sz="1600" b="0" cap="none" spc="0" dirty="0">
                          <a:solidFill>
                            <a:schemeClr val="tx1">
                              <a:lumMod val="65000"/>
                              <a:lumOff val="35000"/>
                            </a:schemeClr>
                          </a:solidFill>
                          <a:effectLst/>
                          <a:latin typeface="Franklin Gothic Book" panose="020B0503020102020204" pitchFamily="34" charset="0"/>
                        </a:rPr>
                        <a:t>: Mineral Rich Algae Lithothamnion species is rich in calcium, magnesium (Mg) and 72 other trace elements absorbed from sea-water during the organisms life. Mineral-rich 'fronds' break off from the living organism, fall to the ocean floor and are harvested (AquaminF). The mineral extract in soluble form contains ~13.1% Calcium, ~1.04% Magnesium and measurable levels of 72 other trace minerals. Following or prior to a washout period (</a:t>
                      </a:r>
                      <a:r>
                        <a:rPr lang="en-US" sz="1600" b="1" cap="none" spc="0" dirty="0">
                          <a:solidFill>
                            <a:schemeClr val="tx1">
                              <a:lumMod val="65000"/>
                              <a:lumOff val="35000"/>
                            </a:schemeClr>
                          </a:solidFill>
                          <a:effectLst/>
                          <a:latin typeface="Franklin Gothic Book" panose="020B0503020102020204" pitchFamily="34" charset="0"/>
                        </a:rPr>
                        <a:t>crossover intervention</a:t>
                      </a:r>
                      <a:r>
                        <a:rPr lang="en-US" sz="1600" b="0" cap="none" spc="0" dirty="0">
                          <a:solidFill>
                            <a:schemeClr val="tx1">
                              <a:lumMod val="65000"/>
                              <a:lumOff val="35000"/>
                            </a:schemeClr>
                          </a:solidFill>
                          <a:effectLst/>
                          <a:latin typeface="Franklin Gothic Book" panose="020B0503020102020204" pitchFamily="34" charset="0"/>
                        </a:rPr>
                        <a:t>), participants will consume the Aquamin Soluble equivalent of 1000mg Calcium in 250 ml of orange flavored water for a 7-day loading period. Orange flavored water with maltodextrin as the placebo. Following or prior to a washout period (crossover intervention), participants will consume 250 ml of orange flavored water (containing 20mg of Calcium with maltodextrin) for a 7-day period.</a:t>
                      </a:r>
                    </a:p>
                    <a:p>
                      <a:endParaRPr lang="en-US" sz="300" b="0" cap="none" spc="0" dirty="0">
                        <a:solidFill>
                          <a:schemeClr val="bg1"/>
                        </a:solidFill>
                        <a:effectLst/>
                      </a:endParaRPr>
                    </a:p>
                    <a:p>
                      <a:endParaRPr lang="en-US" sz="300" b="0" cap="none" spc="0" dirty="0">
                        <a:solidFill>
                          <a:schemeClr val="bg1"/>
                        </a:solidFill>
                        <a:effectLst/>
                      </a:endParaRPr>
                    </a:p>
                    <a:p>
                      <a:r>
                        <a:rPr lang="en-US" sz="300" b="0" cap="none" spc="0" dirty="0">
                          <a:solidFill>
                            <a:schemeClr val="bg1"/>
                          </a:solidFill>
                          <a:effectLst/>
                        </a:rPr>
                        <a:t/>
                      </a:r>
                      <a:br>
                        <a:rPr lang="en-US" sz="300" b="0" cap="none" spc="0" dirty="0">
                          <a:solidFill>
                            <a:schemeClr val="bg1"/>
                          </a:solidFill>
                          <a:effectLst/>
                        </a:rPr>
                      </a:br>
                      <a:endParaRPr lang="en-US" sz="300" b="0" cap="none" spc="0" dirty="0">
                        <a:solidFill>
                          <a:schemeClr val="bg1"/>
                        </a:solidFill>
                        <a:effectLst/>
                        <a:latin typeface="Source Sans Pro"/>
                      </a:endParaRPr>
                    </a:p>
                  </a:txBody>
                  <a:tcPr marL="5690" marR="5690" marT="3793" marB="18843"/>
                </a:tc>
                <a:extLst>
                  <a:ext uri="{0D108BD9-81ED-4DB2-BD59-A6C34878D82A}">
                    <a16:rowId xmlns:a16="http://schemas.microsoft.com/office/drawing/2014/main" val="3140547036"/>
                  </a:ext>
                </a:extLst>
              </a:tr>
              <a:tr h="140913">
                <a:tc gridSpan="2">
                  <a:txBody>
                    <a:bodyPr/>
                    <a:lstStyle/>
                    <a:p>
                      <a:endParaRPr lang="en-US" sz="300" b="0" cap="none" spc="0" dirty="0">
                        <a:solidFill>
                          <a:schemeClr val="bg1"/>
                        </a:solidFill>
                        <a:effectLst/>
                        <a:latin typeface="Source Sans Pro"/>
                      </a:endParaRPr>
                    </a:p>
                  </a:txBody>
                  <a:tcPr marL="5690" marR="5690" marT="3793" marB="18843"/>
                </a:tc>
                <a:tc hMerge="1">
                  <a:txBody>
                    <a:bodyPr/>
                    <a:lstStyle/>
                    <a:p>
                      <a:endParaRPr lang="en-US" sz="900" b="0">
                        <a:effectLst/>
                        <a:latin typeface="Source Sans Pro"/>
                      </a:endParaRPr>
                    </a:p>
                  </a:txBody>
                  <a:tcPr marL="27610" marR="27610" marT="18407" marB="18407">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11051257"/>
                  </a:ext>
                </a:extLst>
              </a:tr>
            </a:tbl>
          </a:graphicData>
        </a:graphic>
      </p:graphicFrame>
    </p:spTree>
    <p:extLst>
      <p:ext uri="{BB962C8B-B14F-4D97-AF65-F5344CB8AC3E}">
        <p14:creationId xmlns:p14="http://schemas.microsoft.com/office/powerpoint/2010/main" val="145938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22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6">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2276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12520" y="443609"/>
            <a:ext cx="9966960" cy="912751"/>
          </a:xfrm>
        </p:spPr>
        <p:txBody>
          <a:bodyPr vert="horz" lIns="91440" tIns="45720" rIns="91440" bIns="45720" rtlCol="0" anchor="b">
            <a:normAutofit/>
          </a:bodyPr>
          <a:lstStyle/>
          <a:p>
            <a:pPr algn="ctr"/>
            <a:r>
              <a:rPr lang="en-US" sz="5800" b="1" dirty="0">
                <a:solidFill>
                  <a:srgbClr val="22276C"/>
                </a:solidFill>
              </a:rPr>
              <a:t> Arm/Intervention </a:t>
            </a:r>
          </a:p>
        </p:txBody>
      </p:sp>
      <p:pic>
        <p:nvPicPr>
          <p:cNvPr id="9" name="Picture 8" descr="Icon&#10;&#10;Description automatically generated">
            <a:extLst>
              <a:ext uri="{FF2B5EF4-FFF2-40B4-BE49-F238E27FC236}">
                <a16:creationId xmlns:a16="http://schemas.microsoft.com/office/drawing/2014/main" id="{3DA9611B-7CBF-4743-9498-37178EBE83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901371" y="-23586"/>
            <a:ext cx="1358673" cy="1761115"/>
          </a:xfrm>
          <a:prstGeom prst="rect">
            <a:avLst/>
          </a:prstGeom>
        </p:spPr>
      </p:pic>
      <p:pic>
        <p:nvPicPr>
          <p:cNvPr id="12" name="Content Placeholder 11">
            <a:extLst>
              <a:ext uri="{FF2B5EF4-FFF2-40B4-BE49-F238E27FC236}">
                <a16:creationId xmlns:a16="http://schemas.microsoft.com/office/drawing/2014/main" id="{FF7252DD-45E0-4E36-A28E-C7DC3AA6BE36}"/>
              </a:ext>
            </a:extLst>
          </p:cNvPr>
          <p:cNvPicPr>
            <a:picLocks noGrp="1" noChangeAspect="1"/>
          </p:cNvPicPr>
          <p:nvPr>
            <p:ph idx="1"/>
          </p:nvPr>
        </p:nvPicPr>
        <p:blipFill>
          <a:blip r:embed="rId5"/>
          <a:stretch>
            <a:fillRect/>
          </a:stretch>
        </p:blipFill>
        <p:spPr>
          <a:xfrm>
            <a:off x="574203" y="1543430"/>
            <a:ext cx="11043593" cy="4755770"/>
          </a:xfrm>
          <a:prstGeom prst="rect">
            <a:avLst/>
          </a:prstGeom>
        </p:spPr>
      </p:pic>
    </p:spTree>
    <p:extLst>
      <p:ext uri="{BB962C8B-B14F-4D97-AF65-F5344CB8AC3E}">
        <p14:creationId xmlns:p14="http://schemas.microsoft.com/office/powerpoint/2010/main" val="46892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ctr"/>
            <a:r>
              <a:rPr lang="en-US" b="1" dirty="0">
                <a:solidFill>
                  <a:schemeClr val="accent1"/>
                </a:solidFill>
                <a:latin typeface="Franklin Gothic Book" panose="020B0503020102020204" pitchFamily="34" charset="0"/>
              </a:rPr>
              <a:t>Learning Objectives</a:t>
            </a:r>
            <a:endParaRPr lang="en-US" b="1" dirty="0">
              <a:solidFill>
                <a:schemeClr val="accent1"/>
              </a:solidFill>
            </a:endParaRPr>
          </a:p>
        </p:txBody>
      </p:sp>
      <p:cxnSp>
        <p:nvCxnSpPr>
          <p:cNvPr id="44" name="Straight Connector 43">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a:buFont typeface="Wingdings" panose="05000000000000000000" pitchFamily="2" charset="2"/>
              <a:buChar char="ü"/>
            </a:pPr>
            <a:r>
              <a:rPr lang="en-US" sz="2400" dirty="0"/>
              <a:t>Understand how new accounts are created on ClinicalTrials.gov for FSU researchers</a:t>
            </a:r>
          </a:p>
          <a:p>
            <a:pPr>
              <a:buFont typeface="Wingdings" panose="05000000000000000000" pitchFamily="2" charset="2"/>
              <a:buChar char="ü"/>
            </a:pPr>
            <a:r>
              <a:rPr lang="en-US" sz="2400" dirty="0"/>
              <a:t>Be able to determine the types of clinical trials and identify what federal regulations guide clinical trial registration on ClinicalTrials.gov</a:t>
            </a:r>
          </a:p>
          <a:p>
            <a:pPr>
              <a:buFont typeface="Wingdings" panose="05000000000000000000" pitchFamily="2" charset="2"/>
              <a:buChar char="ü"/>
            </a:pPr>
            <a:r>
              <a:rPr lang="en-US" sz="2400" dirty="0"/>
              <a:t>Become familiarized with the ClinicalTrials.gov PRS Quality Control Review process</a:t>
            </a:r>
          </a:p>
          <a:p>
            <a:pPr>
              <a:buFont typeface="Wingdings" panose="05000000000000000000" pitchFamily="2" charset="2"/>
              <a:buChar char="ü"/>
            </a:pPr>
            <a:r>
              <a:rPr lang="en-US" sz="2400" dirty="0"/>
              <a:t>Be able to identify study registration timelines and deadline requirements for ClinicalTrials.gov</a:t>
            </a:r>
          </a:p>
          <a:p>
            <a:pPr>
              <a:buFont typeface="Wingdings" panose="05000000000000000000" pitchFamily="2" charset="2"/>
              <a:buChar char="ü"/>
            </a:pPr>
            <a:r>
              <a:rPr lang="en-US" sz="2400" dirty="0"/>
              <a:t>Be aware of ClinicalTrials.gov resources at FSU and online</a:t>
            </a:r>
          </a:p>
        </p:txBody>
      </p:sp>
    </p:spTree>
    <p:extLst>
      <p:ext uri="{BB962C8B-B14F-4D97-AF65-F5344CB8AC3E}">
        <p14:creationId xmlns:p14="http://schemas.microsoft.com/office/powerpoint/2010/main" val="226660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316481C-0A49-4796-812B-0D64F063B7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D2B7-411C-4AA2-8A86-6527A1E4288F}"/>
              </a:ext>
            </a:extLst>
          </p:cNvPr>
          <p:cNvSpPr>
            <a:spLocks noGrp="1"/>
          </p:cNvSpPr>
          <p:nvPr>
            <p:ph type="title"/>
          </p:nvPr>
        </p:nvSpPr>
        <p:spPr>
          <a:xfrm>
            <a:off x="1005011" y="2589356"/>
            <a:ext cx="4613919" cy="1499616"/>
          </a:xfrm>
        </p:spPr>
        <p:txBody>
          <a:bodyPr vert="horz" lIns="91440" tIns="45720" rIns="91440" bIns="45720" rtlCol="0" anchor="b">
            <a:normAutofit/>
          </a:bodyPr>
          <a:lstStyle/>
          <a:p>
            <a:r>
              <a:rPr lang="en-US" sz="3300" b="1" dirty="0"/>
              <a:t>PRS Email Notice of Study Becoming Public Record</a:t>
            </a:r>
            <a:br>
              <a:rPr lang="en-US" sz="3300" b="1" dirty="0"/>
            </a:br>
            <a:endParaRPr lang="en-US" sz="3300" b="1" dirty="0"/>
          </a:p>
        </p:txBody>
      </p:sp>
      <p:sp>
        <p:nvSpPr>
          <p:cNvPr id="37" name="Rectangle 36">
            <a:extLst>
              <a:ext uri="{FF2B5EF4-FFF2-40B4-BE49-F238E27FC236}">
                <a16:creationId xmlns:a16="http://schemas.microsoft.com/office/drawing/2014/main" id="{A5271697-90F1-4A23-8EF2-0179F2EAF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F49CE81-B2F4-47B2-9D4A-886DCE0A840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0" name="Rectangle 64">
              <a:extLst>
                <a:ext uri="{FF2B5EF4-FFF2-40B4-BE49-F238E27FC236}">
                  <a16:creationId xmlns:a16="http://schemas.microsoft.com/office/drawing/2014/main" id="{4BE32177-3EAD-42DA-997C-8DAE1BFEE5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A0DEE160-9825-4DB5-8188-911AC13EA7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9C5FEDB5-0AEE-40E4-9CA6-6718B956D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1A11DF2D-1D4B-45DA-906B-2A1F84C996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B6A5BAC0-9806-4124-A584-7F924A6589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A8F6BFA3-38BE-4F0A-94D9-EF0E6EA01A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BE6BCF21-959F-419E-BCA4-B20AF92EF4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4B6E037-E222-42EB-9AEB-C45EF2090A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A0494426-372E-42B8-87E1-170F1B5969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14DB5AB5-5D73-4375-8CF4-DF4B7A5D7F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09B2A6E-6D36-4A9A-AFAA-CF4D859147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5DC0718-B29F-47A6-931F-F0EF9FA995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AED958D-AFCC-4BEF-818A-EFF7E41D17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216DD5A-D1AE-429E-937E-456A50345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A845B253-9DEE-45AC-AADA-FAA6812C39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CE7B6CBF-757B-4B55-84CB-062B712D38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2CC28C7A-EF33-43D3-90CD-DCAC92546A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BC0C9DCF-F15B-4B7A-A16B-37B4335E6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94991FD1-406A-4958-87D4-8DFA9FEA4C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CD32F69-27AD-4088-877C-E2A40F8B07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Content Placeholder 17">
            <a:extLst>
              <a:ext uri="{FF2B5EF4-FFF2-40B4-BE49-F238E27FC236}">
                <a16:creationId xmlns:a16="http://schemas.microsoft.com/office/drawing/2014/main" id="{19A87FFB-4315-439B-ADC9-D2903D71339B}"/>
              </a:ext>
            </a:extLst>
          </p:cNvPr>
          <p:cNvPicPr>
            <a:picLocks noGrp="1" noChangeAspect="1"/>
          </p:cNvPicPr>
          <p:nvPr>
            <p:ph idx="1"/>
          </p:nvPr>
        </p:nvPicPr>
        <p:blipFill>
          <a:blip r:embed="rId2"/>
          <a:stretch>
            <a:fillRect/>
          </a:stretch>
        </p:blipFill>
        <p:spPr>
          <a:xfrm>
            <a:off x="6255047" y="0"/>
            <a:ext cx="5675377" cy="6676421"/>
          </a:xfrm>
          <a:prstGeom prst="rect">
            <a:avLst/>
          </a:prstGeom>
        </p:spPr>
      </p:pic>
      <p:sp>
        <p:nvSpPr>
          <p:cNvPr id="61" name="Rectangle 60">
            <a:extLst>
              <a:ext uri="{FF2B5EF4-FFF2-40B4-BE49-F238E27FC236}">
                <a16:creationId xmlns:a16="http://schemas.microsoft.com/office/drawing/2014/main" id="{D9F5512A-48E1-4C07-B75E-3CCC517B6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52E57ECB-827A-4105-B92A-A850C59A4C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867865" y="3759558"/>
            <a:ext cx="2231632" cy="2686487"/>
          </a:xfrm>
          <a:prstGeom prst="rect">
            <a:avLst/>
          </a:prstGeom>
        </p:spPr>
      </p:pic>
      <p:pic>
        <p:nvPicPr>
          <p:cNvPr id="6" name="Picture 5" descr="A group of fireworks in the sky&#10;&#10;Description automatically generated">
            <a:extLst>
              <a:ext uri="{FF2B5EF4-FFF2-40B4-BE49-F238E27FC236}">
                <a16:creationId xmlns:a16="http://schemas.microsoft.com/office/drawing/2014/main" id="{B258509C-C244-4495-9050-933FA2FE3A99}"/>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5377" r="10942" b="-3"/>
          <a:stretch/>
        </p:blipFill>
        <p:spPr>
          <a:xfrm>
            <a:off x="1492999" y="420624"/>
            <a:ext cx="3132414" cy="2398937"/>
          </a:xfrm>
          <a:prstGeom prst="rect">
            <a:avLst/>
          </a:prstGeom>
        </p:spPr>
      </p:pic>
      <p:sp>
        <p:nvSpPr>
          <p:cNvPr id="12" name="TextBox 11">
            <a:extLst>
              <a:ext uri="{FF2B5EF4-FFF2-40B4-BE49-F238E27FC236}">
                <a16:creationId xmlns:a16="http://schemas.microsoft.com/office/drawing/2014/main" id="{20586539-382F-4945-9B56-04A74BEC0064}"/>
              </a:ext>
            </a:extLst>
          </p:cNvPr>
          <p:cNvSpPr txBox="1"/>
          <p:nvPr/>
        </p:nvSpPr>
        <p:spPr>
          <a:xfrm>
            <a:off x="6734684" y="2421682"/>
            <a:ext cx="433346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97279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8441" y="1055588"/>
            <a:ext cx="7099068" cy="959361"/>
          </a:xfrm>
        </p:spPr>
        <p:txBody>
          <a:bodyPr>
            <a:normAutofit fontScale="90000"/>
          </a:bodyPr>
          <a:lstStyle/>
          <a:p>
            <a:pPr algn="ctr"/>
            <a:r>
              <a:rPr lang="en-US" sz="4000" b="1" dirty="0">
                <a:latin typeface="Franklin Gothic Book" panose="020B0503020102020204" pitchFamily="34" charset="0"/>
              </a:rPr>
              <a:t>Clinical trial is done!</a:t>
            </a:r>
            <a:br>
              <a:rPr lang="en-US" sz="4000" b="1" dirty="0">
                <a:latin typeface="Franklin Gothic Book" panose="020B0503020102020204" pitchFamily="34" charset="0"/>
              </a:rPr>
            </a:br>
            <a:r>
              <a:rPr lang="en-US" sz="4000" b="1" dirty="0">
                <a:latin typeface="Franklin Gothic Book" panose="020B0503020102020204" pitchFamily="34" charset="0"/>
              </a:rPr>
              <a:t>What’s next?</a:t>
            </a:r>
          </a:p>
        </p:txBody>
      </p:sp>
      <p:pic>
        <p:nvPicPr>
          <p:cNvPr id="5" name="Picture 4" descr="Graphical user interface&#10;&#10;Description automatically generated">
            <a:extLst>
              <a:ext uri="{FF2B5EF4-FFF2-40B4-BE49-F238E27FC236}">
                <a16:creationId xmlns:a16="http://schemas.microsoft.com/office/drawing/2014/main" id="{11AF0CB4-C0D7-47BE-A4E0-11F81DAE2D2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41283"/>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p:cNvSpPr>
            <a:spLocks noGrp="1"/>
          </p:cNvSpPr>
          <p:nvPr>
            <p:ph idx="1"/>
          </p:nvPr>
        </p:nvSpPr>
        <p:spPr>
          <a:xfrm>
            <a:off x="8006085" y="2275902"/>
            <a:ext cx="3689091" cy="4759924"/>
          </a:xfrm>
        </p:spPr>
        <p:txBody>
          <a:bodyPr>
            <a:normAutofit/>
          </a:bodyPr>
          <a:lstStyle/>
          <a:p>
            <a:pPr marL="0" indent="0">
              <a:buNone/>
            </a:pPr>
            <a:r>
              <a:rPr lang="en-US" sz="1800" dirty="0">
                <a:latin typeface="Franklin Gothic Book" panose="020B0503020102020204" pitchFamily="34" charset="0"/>
              </a:rPr>
              <a:t>FDAAA 801 </a:t>
            </a:r>
          </a:p>
          <a:p>
            <a:pPr lvl="1">
              <a:buFont typeface="Wingdings" panose="05000000000000000000" pitchFamily="2" charset="2"/>
              <a:buChar char="ü"/>
            </a:pPr>
            <a:r>
              <a:rPr lang="en-US" sz="1800" dirty="0">
                <a:latin typeface="Franklin Gothic Book" panose="020B0503020102020204" pitchFamily="34" charset="0"/>
              </a:rPr>
              <a:t>Mandates submission of results data for certain clinical trials of biologics, drugs, and devices to ClinicalTrials.gov</a:t>
            </a:r>
          </a:p>
          <a:p>
            <a:pPr lvl="1">
              <a:buFont typeface="Wingdings" panose="05000000000000000000" pitchFamily="2" charset="2"/>
              <a:buChar char="ü"/>
            </a:pPr>
            <a:r>
              <a:rPr lang="en-US" sz="1800" dirty="0">
                <a:latin typeface="Franklin Gothic Book" panose="020B0503020102020204" pitchFamily="34" charset="0"/>
              </a:rPr>
              <a:t>Still required to report even if results are not published</a:t>
            </a:r>
          </a:p>
          <a:p>
            <a:pPr lvl="1">
              <a:buFont typeface="Wingdings" panose="05000000000000000000" pitchFamily="2" charset="2"/>
              <a:buChar char="ü"/>
            </a:pPr>
            <a:r>
              <a:rPr lang="en-US" sz="1800" dirty="0">
                <a:latin typeface="Franklin Gothic Book" panose="020B0503020102020204" pitchFamily="34" charset="0"/>
              </a:rPr>
              <a:t>Data Results require posting:</a:t>
            </a:r>
          </a:p>
          <a:p>
            <a:pPr lvl="2">
              <a:buFont typeface="Wingdings" panose="05000000000000000000" pitchFamily="2" charset="2"/>
              <a:buChar char="ü"/>
            </a:pPr>
            <a:r>
              <a:rPr lang="en-US" sz="1800" dirty="0">
                <a:latin typeface="Franklin Gothic Book" panose="020B0503020102020204" pitchFamily="34" charset="0"/>
              </a:rPr>
              <a:t>Participant Flow</a:t>
            </a:r>
          </a:p>
          <a:p>
            <a:pPr lvl="2">
              <a:buFont typeface="Wingdings" panose="05000000000000000000" pitchFamily="2" charset="2"/>
              <a:buChar char="ü"/>
            </a:pPr>
            <a:r>
              <a:rPr lang="en-US" sz="1800" dirty="0">
                <a:latin typeface="Franklin Gothic Book" panose="020B0503020102020204" pitchFamily="34" charset="0"/>
              </a:rPr>
              <a:t>Baseline Characteristics</a:t>
            </a:r>
          </a:p>
          <a:p>
            <a:pPr lvl="2">
              <a:buFont typeface="Wingdings" panose="05000000000000000000" pitchFamily="2" charset="2"/>
              <a:buChar char="ü"/>
            </a:pPr>
            <a:r>
              <a:rPr lang="en-US" sz="1800" dirty="0">
                <a:latin typeface="Franklin Gothic Book" panose="020B0503020102020204" pitchFamily="34" charset="0"/>
              </a:rPr>
              <a:t>Outcome Measures and Statistical Analysis</a:t>
            </a:r>
          </a:p>
          <a:p>
            <a:pPr lvl="2">
              <a:buFont typeface="Wingdings" panose="05000000000000000000" pitchFamily="2" charset="2"/>
              <a:buChar char="ü"/>
            </a:pPr>
            <a:r>
              <a:rPr lang="en-US" sz="1800" dirty="0">
                <a:latin typeface="Franklin Gothic Book" panose="020B0503020102020204" pitchFamily="34" charset="0"/>
              </a:rPr>
              <a:t>Adverse Events </a:t>
            </a:r>
          </a:p>
        </p:txBody>
      </p:sp>
    </p:spTree>
    <p:extLst>
      <p:ext uri="{BB962C8B-B14F-4D97-AF65-F5344CB8AC3E}">
        <p14:creationId xmlns:p14="http://schemas.microsoft.com/office/powerpoint/2010/main" val="372207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1D8088-559A-46A5-A801-CDF0B9476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2E96F-17F7-4C8C-BDF1-6BB90A0C1D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AF30D0-AA67-427C-9938-A2C8A9B5D5D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 email&#10;&#10;Description automatically generated">
            <a:extLst>
              <a:ext uri="{FF2B5EF4-FFF2-40B4-BE49-F238E27FC236}">
                <a16:creationId xmlns:a16="http://schemas.microsoft.com/office/drawing/2014/main" id="{B9589F90-CFC8-4EE5-BE61-440C223D2B5D}"/>
              </a:ext>
            </a:extLst>
          </p:cNvPr>
          <p:cNvPicPr>
            <a:picLocks noGrp="1" noChangeAspect="1"/>
          </p:cNvPicPr>
          <p:nvPr>
            <p:ph idx="1"/>
          </p:nvPr>
        </p:nvPicPr>
        <p:blipFill rotWithShape="1">
          <a:blip r:embed="rId2"/>
          <a:srcRect b="15048"/>
          <a:stretch/>
        </p:blipFill>
        <p:spPr>
          <a:xfrm>
            <a:off x="838200" y="704765"/>
            <a:ext cx="10628376" cy="5440003"/>
          </a:xfrm>
          <a:prstGeom prst="rect">
            <a:avLst/>
          </a:prstGeom>
        </p:spPr>
      </p:pic>
    </p:spTree>
    <p:extLst>
      <p:ext uri="{BB962C8B-B14F-4D97-AF65-F5344CB8AC3E}">
        <p14:creationId xmlns:p14="http://schemas.microsoft.com/office/powerpoint/2010/main" val="335060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8C1209-FEE5-4732-A83D-749B95A276C1}"/>
              </a:ext>
            </a:extLst>
          </p:cNvPr>
          <p:cNvPicPr>
            <a:picLocks noGrp="1" noChangeAspect="1"/>
          </p:cNvPicPr>
          <p:nvPr>
            <p:ph idx="1"/>
          </p:nvPr>
        </p:nvPicPr>
        <p:blipFill>
          <a:blip r:embed="rId3"/>
          <a:stretch>
            <a:fillRect/>
          </a:stretch>
        </p:blipFill>
        <p:spPr>
          <a:xfrm>
            <a:off x="928913" y="157667"/>
            <a:ext cx="10334171" cy="3460611"/>
          </a:xfrm>
          <a:prstGeom prst="rect">
            <a:avLst/>
          </a:prstGeom>
        </p:spPr>
      </p:pic>
      <p:pic>
        <p:nvPicPr>
          <p:cNvPr id="5" name="Picture 4">
            <a:extLst>
              <a:ext uri="{FF2B5EF4-FFF2-40B4-BE49-F238E27FC236}">
                <a16:creationId xmlns:a16="http://schemas.microsoft.com/office/drawing/2014/main" id="{6093F78A-E669-4650-AD99-A6DDC681683F}"/>
              </a:ext>
            </a:extLst>
          </p:cNvPr>
          <p:cNvPicPr>
            <a:picLocks noChangeAspect="1"/>
          </p:cNvPicPr>
          <p:nvPr/>
        </p:nvPicPr>
        <p:blipFill>
          <a:blip r:embed="rId4"/>
          <a:stretch>
            <a:fillRect/>
          </a:stretch>
        </p:blipFill>
        <p:spPr>
          <a:xfrm>
            <a:off x="2303052" y="3935028"/>
            <a:ext cx="7585891" cy="2922972"/>
          </a:xfrm>
          <a:prstGeom prst="rect">
            <a:avLst/>
          </a:prstGeom>
        </p:spPr>
      </p:pic>
      <p:sp>
        <p:nvSpPr>
          <p:cNvPr id="6" name="TextBox 5">
            <a:extLst>
              <a:ext uri="{FF2B5EF4-FFF2-40B4-BE49-F238E27FC236}">
                <a16:creationId xmlns:a16="http://schemas.microsoft.com/office/drawing/2014/main" id="{B9031F8B-B5C3-4191-A22B-7771CF66262B}"/>
              </a:ext>
            </a:extLst>
          </p:cNvPr>
          <p:cNvSpPr txBox="1"/>
          <p:nvPr/>
        </p:nvSpPr>
        <p:spPr>
          <a:xfrm>
            <a:off x="3048000" y="1703306"/>
            <a:ext cx="259080" cy="369332"/>
          </a:xfrm>
          <a:prstGeom prst="rect">
            <a:avLst/>
          </a:prstGeom>
          <a:noFill/>
        </p:spPr>
        <p:txBody>
          <a:bodyPr wrap="square" rtlCol="0">
            <a:spAutoFit/>
          </a:bodyPr>
          <a:lstStyle/>
          <a:p>
            <a:r>
              <a:rPr lang="en-US" b="1" dirty="0"/>
              <a:t>1</a:t>
            </a:r>
          </a:p>
        </p:txBody>
      </p:sp>
      <p:sp>
        <p:nvSpPr>
          <p:cNvPr id="7" name="TextBox 6">
            <a:extLst>
              <a:ext uri="{FF2B5EF4-FFF2-40B4-BE49-F238E27FC236}">
                <a16:creationId xmlns:a16="http://schemas.microsoft.com/office/drawing/2014/main" id="{24879597-F53F-4CC5-8A1E-6F7E676F0D8F}"/>
              </a:ext>
            </a:extLst>
          </p:cNvPr>
          <p:cNvSpPr txBox="1"/>
          <p:nvPr/>
        </p:nvSpPr>
        <p:spPr>
          <a:xfrm>
            <a:off x="4602480" y="5971639"/>
            <a:ext cx="152400" cy="369332"/>
          </a:xfrm>
          <a:prstGeom prst="rect">
            <a:avLst/>
          </a:prstGeom>
          <a:noFill/>
        </p:spPr>
        <p:txBody>
          <a:bodyPr wrap="square" rtlCol="0">
            <a:spAutoFit/>
          </a:bodyPr>
          <a:lstStyle/>
          <a:p>
            <a:r>
              <a:rPr lang="en-US" b="1" dirty="0"/>
              <a:t>2</a:t>
            </a:r>
          </a:p>
        </p:txBody>
      </p:sp>
    </p:spTree>
    <p:extLst>
      <p:ext uri="{BB962C8B-B14F-4D97-AF65-F5344CB8AC3E}">
        <p14:creationId xmlns:p14="http://schemas.microsoft.com/office/powerpoint/2010/main" val="3282783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F357D35-3E3E-4EC7-B3AE-C106ABB7D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34D921-DCE6-4D92-987F-D98C93F1C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E4D942F-489D-4A7B-8983-942543481B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E8F0F547-5526-40CC-8397-442101C26B4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93BD913-0EB6-48A4-B22A-6A4DE0898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03653A-0EEC-473F-A1D4-10E41DEFE577}"/>
              </a:ext>
            </a:extLst>
          </p:cNvPr>
          <p:cNvSpPr>
            <a:spLocks noGrp="1"/>
          </p:cNvSpPr>
          <p:nvPr>
            <p:ph type="title"/>
          </p:nvPr>
        </p:nvSpPr>
        <p:spPr>
          <a:xfrm>
            <a:off x="6561778" y="3065606"/>
            <a:ext cx="4566230" cy="1469888"/>
          </a:xfrm>
        </p:spPr>
        <p:txBody>
          <a:bodyPr vert="horz" lIns="91440" tIns="45720" rIns="91440" bIns="45720" rtlCol="0" anchor="b">
            <a:normAutofit/>
          </a:bodyPr>
          <a:lstStyle/>
          <a:p>
            <a:pPr algn="ctr"/>
            <a:r>
              <a:rPr lang="en-US" sz="4800" b="1" dirty="0">
                <a:solidFill>
                  <a:srgbClr val="FFFFFF"/>
                </a:solidFill>
                <a:latin typeface="Franklin Gothic Book" panose="020B0503020102020204" pitchFamily="34" charset="0"/>
              </a:rPr>
              <a:t>Entering Data Results </a:t>
            </a:r>
          </a:p>
        </p:txBody>
      </p:sp>
      <p:pic>
        <p:nvPicPr>
          <p:cNvPr id="7" name="Content Placeholder 6">
            <a:extLst>
              <a:ext uri="{FF2B5EF4-FFF2-40B4-BE49-F238E27FC236}">
                <a16:creationId xmlns:a16="http://schemas.microsoft.com/office/drawing/2014/main" id="{18B3C7EF-2FCB-4CB3-9C6A-B1D738A37B13}"/>
              </a:ext>
            </a:extLst>
          </p:cNvPr>
          <p:cNvPicPr>
            <a:picLocks noChangeAspect="1"/>
          </p:cNvPicPr>
          <p:nvPr/>
        </p:nvPicPr>
        <p:blipFill rotWithShape="1">
          <a:blip r:embed="rId2"/>
          <a:srcRect r="8818" b="3"/>
          <a:stretch/>
        </p:blipFill>
        <p:spPr>
          <a:xfrm>
            <a:off x="224518" y="240792"/>
            <a:ext cx="5626100" cy="6370320"/>
          </a:xfrm>
          <a:prstGeom prst="rect">
            <a:avLst/>
          </a:prstGeom>
        </p:spPr>
      </p:pic>
    </p:spTree>
    <p:extLst>
      <p:ext uri="{BB962C8B-B14F-4D97-AF65-F5344CB8AC3E}">
        <p14:creationId xmlns:p14="http://schemas.microsoft.com/office/powerpoint/2010/main" val="654491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494" y="856180"/>
            <a:ext cx="4560584" cy="1128068"/>
          </a:xfrm>
        </p:spPr>
        <p:txBody>
          <a:bodyPr anchor="ctr">
            <a:normAutofit/>
          </a:bodyPr>
          <a:lstStyle/>
          <a:p>
            <a:pPr algn="ctr"/>
            <a:r>
              <a:rPr lang="en-US" sz="4000" b="1" dirty="0">
                <a:latin typeface="Franklin Gothic Book" panose="020B0503020102020204" pitchFamily="34" charset="0"/>
              </a:rPr>
              <a:t>Resources Available</a:t>
            </a:r>
          </a:p>
        </p:txBody>
      </p:sp>
      <p:grpSp>
        <p:nvGrpSpPr>
          <p:cNvPr id="25" name="Group 14">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15">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8">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3193" y="2224253"/>
            <a:ext cx="4559425" cy="4526860"/>
          </a:xfrm>
        </p:spPr>
        <p:txBody>
          <a:bodyPr anchor="ctr">
            <a:normAutofit fontScale="92500" lnSpcReduction="20000"/>
          </a:bodyPr>
          <a:lstStyle/>
          <a:p>
            <a:pPr marL="0" indent="0">
              <a:buNone/>
            </a:pPr>
            <a:r>
              <a:rPr lang="en-US" sz="1900" b="1" u="sng" dirty="0">
                <a:latin typeface="Franklin Gothic Book" panose="020B0503020102020204" pitchFamily="34" charset="0"/>
              </a:rPr>
              <a:t>ClinicalTrials.gov Resource</a:t>
            </a:r>
          </a:p>
          <a:p>
            <a:pPr marL="0" indent="0">
              <a:buNone/>
            </a:pPr>
            <a:r>
              <a:rPr lang="en-US" sz="1800" b="1" dirty="0">
                <a:latin typeface="Franklin Gothic Book" panose="020B0503020102020204" pitchFamily="34" charset="0"/>
              </a:rPr>
              <a:t>PRS Information, Users Guide and Tutorials</a:t>
            </a:r>
          </a:p>
          <a:p>
            <a:pPr marL="0" indent="0">
              <a:buNone/>
            </a:pPr>
            <a:r>
              <a:rPr lang="en-US" sz="1800" dirty="0">
                <a:latin typeface="Franklin Gothic Book" panose="020B0503020102020204" pitchFamily="34" charset="0"/>
                <a:hlinkClick r:id="rId2"/>
              </a:rPr>
              <a:t>https://prsinfo.clinicaltrials.gov/</a:t>
            </a:r>
            <a:endParaRPr lang="en-US" sz="1800" dirty="0">
              <a:latin typeface="Franklin Gothic Book" panose="020B0503020102020204" pitchFamily="34" charset="0"/>
            </a:endParaRPr>
          </a:p>
          <a:p>
            <a:pPr marL="0" indent="0">
              <a:buNone/>
            </a:pPr>
            <a:endParaRPr lang="en-US" sz="1800" dirty="0">
              <a:latin typeface="Franklin Gothic Book" panose="020B0503020102020204" pitchFamily="34" charset="0"/>
            </a:endParaRPr>
          </a:p>
          <a:p>
            <a:pPr marL="0" indent="0">
              <a:buNone/>
            </a:pPr>
            <a:r>
              <a:rPr lang="en-US" sz="1900" b="1" u="sng" dirty="0">
                <a:latin typeface="Franklin Gothic Book" panose="020B0503020102020204" pitchFamily="34" charset="0"/>
              </a:rPr>
              <a:t>Other ClinicalTrials.gov Resources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ClinicalTrials.gov  What’s New?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hlinkClick r:id="rId3"/>
              </a:rPr>
              <a:t>https://clinicaltrials.gov/ct2/about-site/new</a:t>
            </a:r>
            <a:endParaRPr kumimoji="0" lang="en-US" sz="17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700" b="1" dirty="0">
              <a:solidFill>
                <a:prstClr val="black"/>
              </a:solidFill>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Hot off the PRS! Sign up here: </a:t>
            </a:r>
            <a:r>
              <a:rPr kumimoji="0" lang="en-US" sz="17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hlinkClick r:id="rId4"/>
              </a:rPr>
              <a:t>https://public.govdelivery.com/accounts/USNLMOCPL/subscriber/new?topic_id=USNLMOCPL_30</a:t>
            </a:r>
            <a:endParaRPr kumimoji="0" lang="en-US" sz="17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indent="0">
              <a:buNone/>
            </a:pPr>
            <a:endParaRPr lang="en-US" sz="1800" b="1" u="sng" dirty="0">
              <a:latin typeface="Franklin Gothic Book" panose="020B0503020102020204" pitchFamily="34" charset="0"/>
            </a:endParaRPr>
          </a:p>
          <a:p>
            <a:pPr marL="0" indent="0">
              <a:buNone/>
            </a:pPr>
            <a:r>
              <a:rPr lang="en-US" sz="1900" b="1" u="sng" dirty="0">
                <a:latin typeface="Franklin Gothic Book" panose="020B0503020102020204" pitchFamily="34" charset="0"/>
              </a:rPr>
              <a:t>FSU Resources</a:t>
            </a:r>
          </a:p>
          <a:p>
            <a:pPr marL="0" indent="0">
              <a:buNone/>
            </a:pPr>
            <a:r>
              <a:rPr lang="en-US" sz="1800" b="1" dirty="0">
                <a:latin typeface="Franklin Gothic Book" panose="020B0503020102020204" pitchFamily="34" charset="0"/>
              </a:rPr>
              <a:t>OCRA ClinicalTrials.gov Guidance</a:t>
            </a:r>
          </a:p>
          <a:p>
            <a:pPr marL="0" indent="0">
              <a:buNone/>
            </a:pPr>
            <a:r>
              <a:rPr lang="en-US" sz="1800" dirty="0">
                <a:latin typeface="Franklin Gothic Book" panose="020B0503020102020204" pitchFamily="34" charset="0"/>
              </a:rPr>
              <a:t> </a:t>
            </a:r>
            <a:r>
              <a:rPr lang="en-US" sz="1800" dirty="0">
                <a:latin typeface="Franklin Gothic Book" panose="020B0503020102020204" pitchFamily="34" charset="0"/>
                <a:hlinkClick r:id="rId5"/>
              </a:rPr>
              <a:t>https://ocra.fsu.edu/clinical-trial-assistance/clinicaltrialsgov-guidance/</a:t>
            </a:r>
            <a:endParaRPr lang="en-US" sz="1800" dirty="0">
              <a:latin typeface="Franklin Gothic Book" panose="020B0503020102020204" pitchFamily="34" charset="0"/>
            </a:endParaRPr>
          </a:p>
          <a:p>
            <a:pPr marL="0" indent="0">
              <a:buNone/>
            </a:pPr>
            <a:endParaRPr lang="en-US" sz="1400" dirty="0">
              <a:latin typeface="Franklin Gothic Book" panose="020B0503020102020204" pitchFamily="34" charset="0"/>
            </a:endParaRPr>
          </a:p>
        </p:txBody>
      </p:sp>
      <p:sp>
        <p:nvSpPr>
          <p:cNvPr id="29" name="Rectangle 20">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10;&#10;Description automatically generated">
            <a:extLst>
              <a:ext uri="{FF2B5EF4-FFF2-40B4-BE49-F238E27FC236}">
                <a16:creationId xmlns:a16="http://schemas.microsoft.com/office/drawing/2014/main" id="{42E3411B-CA2F-43C6-B1E7-656636FA5D90}"/>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t="879" r="4" b="2186"/>
          <a:stretch/>
        </p:blipFill>
        <p:spPr>
          <a:xfrm>
            <a:off x="5977788" y="799352"/>
            <a:ext cx="5425410" cy="5259296"/>
          </a:xfrm>
          <a:prstGeom prst="rect">
            <a:avLst/>
          </a:prstGeom>
        </p:spPr>
      </p:pic>
    </p:spTree>
    <p:extLst>
      <p:ext uri="{BB962C8B-B14F-4D97-AF65-F5344CB8AC3E}">
        <p14:creationId xmlns:p14="http://schemas.microsoft.com/office/powerpoint/2010/main" val="824086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FB6EAD-767A-4A95-9246-C39976AD1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7CA10-4D27-4DF1-8F2D-F3A43A449608}"/>
              </a:ext>
            </a:extLst>
          </p:cNvPr>
          <p:cNvSpPr>
            <a:spLocks noGrp="1"/>
          </p:cNvSpPr>
          <p:nvPr>
            <p:ph type="title"/>
          </p:nvPr>
        </p:nvSpPr>
        <p:spPr>
          <a:xfrm>
            <a:off x="5588493" y="3011129"/>
            <a:ext cx="6427519" cy="1323214"/>
          </a:xfrm>
        </p:spPr>
        <p:txBody>
          <a:bodyPr vert="horz" lIns="91440" tIns="45720" rIns="91440" bIns="45720" rtlCol="0" anchor="b">
            <a:normAutofit fontScale="90000"/>
          </a:bodyPr>
          <a:lstStyle/>
          <a:p>
            <a:pPr algn="ctr"/>
            <a:r>
              <a:rPr lang="en-US" sz="4800" b="1" dirty="0">
                <a:latin typeface="Franklin Gothic Book" panose="020B0503020102020204" pitchFamily="34" charset="0"/>
              </a:rPr>
              <a:t>Thank you!</a:t>
            </a:r>
            <a:br>
              <a:rPr lang="en-US" sz="4800" b="1" dirty="0">
                <a:latin typeface="Franklin Gothic Book" panose="020B0503020102020204" pitchFamily="34" charset="0"/>
              </a:rPr>
            </a:br>
            <a:r>
              <a:rPr lang="en-US" sz="4800" b="1" dirty="0">
                <a:latin typeface="Franklin Gothic Book" panose="020B0503020102020204" pitchFamily="34" charset="0"/>
              </a:rPr>
              <a:t>Questions &amp; Answers</a:t>
            </a:r>
          </a:p>
        </p:txBody>
      </p:sp>
      <p:pic>
        <p:nvPicPr>
          <p:cNvPr id="4" name="Picture 3" descr="Logo&#10;&#10;Description automatically generated">
            <a:extLst>
              <a:ext uri="{FF2B5EF4-FFF2-40B4-BE49-F238E27FC236}">
                <a16:creationId xmlns:a16="http://schemas.microsoft.com/office/drawing/2014/main" id="{FF391425-4892-4EB8-9300-78DD6F4B124E}"/>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70464"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3" name="Freeform: Shape 12">
            <a:extLst>
              <a:ext uri="{FF2B5EF4-FFF2-40B4-BE49-F238E27FC236}">
                <a16:creationId xmlns:a16="http://schemas.microsoft.com/office/drawing/2014/main" id="{07062BB1-E215-424E-80C4-7E1CF179A3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368E167-B2D7-4904-BB6B-AE0486A2C6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6FD0FBFA-B43E-40C1-A6E4-B88234171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ackground pattern&#10;&#10;Description automatically generated">
            <a:extLst>
              <a:ext uri="{FF2B5EF4-FFF2-40B4-BE49-F238E27FC236}">
                <a16:creationId xmlns:a16="http://schemas.microsoft.com/office/drawing/2014/main" id="{3CED0DB1-51B2-489E-BB63-301215D027BB}"/>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3462220" y="1951131"/>
            <a:ext cx="2118924" cy="3082073"/>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9" name="Freeform: Shape 18">
            <a:extLst>
              <a:ext uri="{FF2B5EF4-FFF2-40B4-BE49-F238E27FC236}">
                <a16:creationId xmlns:a16="http://schemas.microsoft.com/office/drawing/2014/main" id="{70A21480-D93D-46BE-9A94-B5A80469D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3E49524-66B4-4DB0-AD09-DC8B9874E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E5EBF8F5-ABE5-4029-A8FC-4E32622D70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0346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Psoriasis Clinical Trials: Pros and Cons - Psoriasis ..."/>
          <p:cNvPicPr>
            <a:picLocks noGrp="1" noChangeAspect="1"/>
          </p:cNvPicPr>
          <p:nvPr>
            <p:ph idx="1"/>
          </p:nvPr>
        </p:nvPicPr>
        <p:blipFill rotWithShape="1">
          <a:blip r:embed="rId3">
            <a:extLst>
              <a:ext uri="{28A0092B-C50C-407E-A947-70E740481C1C}">
                <a14:useLocalDpi xmlns:a14="http://schemas.microsoft.com/office/drawing/2010/main" val="0"/>
              </a:ext>
            </a:extLst>
          </a:blip>
          <a:srcRect l="6943" t="9091" r="28421"/>
          <a:stretch/>
        </p:blipFill>
        <p:spPr>
          <a:xfrm>
            <a:off x="3549749" y="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261" y="651829"/>
            <a:ext cx="4440057" cy="1124712"/>
          </a:xfrm>
        </p:spPr>
        <p:txBody>
          <a:bodyPr vert="horz" lIns="91440" tIns="45720" rIns="91440" bIns="45720" rtlCol="0" anchor="b">
            <a:normAutofit/>
          </a:bodyPr>
          <a:lstStyle/>
          <a:p>
            <a:pPr algn="ctr"/>
            <a:r>
              <a:rPr lang="en-US" sz="2800" b="1" dirty="0">
                <a:latin typeface="Franklin Gothic Book" panose="020B0503020102020204" pitchFamily="34" charset="0"/>
              </a:rPr>
              <a:t>Brief Background on ClinicalTrials.gov</a:t>
            </a:r>
          </a:p>
        </p:txBody>
      </p:sp>
      <p:sp>
        <p:nvSpPr>
          <p:cNvPr id="24" name="Rectangle 2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24815" y="1856036"/>
            <a:ext cx="4624976" cy="4560519"/>
          </a:xfrm>
          <a:prstGeom prst="rect">
            <a:avLst/>
          </a:prstGeom>
        </p:spPr>
        <p:txBody>
          <a:bodyPr vert="horz" lIns="91440" tIns="45720" rIns="91440" bIns="45720" rtlCol="0" anchor="t">
            <a:noAutofit/>
          </a:bodyPr>
          <a:lstStyle/>
          <a:p>
            <a:pPr>
              <a:lnSpc>
                <a:spcPct val="90000"/>
              </a:lnSpc>
              <a:spcAft>
                <a:spcPts val="600"/>
              </a:spcAft>
            </a:pPr>
            <a:r>
              <a:rPr lang="en-US" sz="1600" b="1" dirty="0">
                <a:latin typeface="Franklin Gothic Book" panose="020B0503020102020204" pitchFamily="34" charset="0"/>
              </a:rPr>
              <a:t>1989</a:t>
            </a:r>
            <a:r>
              <a:rPr lang="en-US" sz="1600" dirty="0">
                <a:latin typeface="Franklin Gothic Book" panose="020B0503020102020204" pitchFamily="34" charset="0"/>
              </a:rPr>
              <a:t> –The U.S. AIDS Clinical Trials Information Service first raised public awareness about the value of clinical trials in research, treatment and prevention</a:t>
            </a:r>
          </a:p>
          <a:p>
            <a:pPr indent="-228600">
              <a:lnSpc>
                <a:spcPct val="90000"/>
              </a:lnSpc>
              <a:spcAft>
                <a:spcPts val="600"/>
              </a:spcAft>
              <a:buFont typeface="Arial" panose="020B0604020202020204" pitchFamily="34" charset="0"/>
              <a:buChar char="•"/>
            </a:pPr>
            <a:endParaRPr lang="en-US" sz="800" dirty="0">
              <a:latin typeface="Franklin Gothic Book" panose="020B0503020102020204" pitchFamily="34" charset="0"/>
            </a:endParaRPr>
          </a:p>
          <a:p>
            <a:pPr>
              <a:lnSpc>
                <a:spcPct val="90000"/>
              </a:lnSpc>
              <a:spcAft>
                <a:spcPts val="600"/>
              </a:spcAft>
            </a:pPr>
            <a:r>
              <a:rPr lang="en-US" sz="1600" b="1" dirty="0">
                <a:latin typeface="Franklin Gothic Book" panose="020B0503020102020204" pitchFamily="34" charset="0"/>
              </a:rPr>
              <a:t>2000</a:t>
            </a:r>
            <a:r>
              <a:rPr lang="en-US" sz="1600" dirty="0">
                <a:latin typeface="Franklin Gothic Book" panose="020B0503020102020204" pitchFamily="34" charset="0"/>
              </a:rPr>
              <a:t> – Scandals in publishing selective results to promote efficacy of drugs prompted calls for action  </a:t>
            </a:r>
          </a:p>
          <a:p>
            <a:pPr>
              <a:lnSpc>
                <a:spcPct val="90000"/>
              </a:lnSpc>
              <a:spcAft>
                <a:spcPts val="600"/>
              </a:spcAft>
            </a:pPr>
            <a:endParaRPr lang="en-US" sz="800" dirty="0">
              <a:latin typeface="Franklin Gothic Book" panose="020B0503020102020204" pitchFamily="34" charset="0"/>
            </a:endParaRPr>
          </a:p>
          <a:p>
            <a:pPr>
              <a:lnSpc>
                <a:spcPct val="90000"/>
              </a:lnSpc>
              <a:spcAft>
                <a:spcPts val="600"/>
              </a:spcAft>
            </a:pPr>
            <a:r>
              <a:rPr lang="en-US" sz="1600" b="1" dirty="0">
                <a:latin typeface="Franklin Gothic Book" panose="020B0503020102020204" pitchFamily="34" charset="0"/>
              </a:rPr>
              <a:t>2000</a:t>
            </a:r>
            <a:r>
              <a:rPr lang="en-US" sz="1600" dirty="0">
                <a:latin typeface="Franklin Gothic Book" panose="020B0503020102020204" pitchFamily="34" charset="0"/>
              </a:rPr>
              <a:t> – NIH launched ClinicalTrials.gov to: </a:t>
            </a:r>
          </a:p>
          <a:p>
            <a:pPr marL="285750" indent="-285750">
              <a:lnSpc>
                <a:spcPct val="90000"/>
              </a:lnSpc>
              <a:spcAft>
                <a:spcPts val="600"/>
              </a:spcAft>
              <a:buFont typeface="Wingdings" panose="05000000000000000000" pitchFamily="2" charset="2"/>
              <a:buChar char="ü"/>
            </a:pPr>
            <a:r>
              <a:rPr lang="en-US" sz="1600" dirty="0">
                <a:latin typeface="Franklin Gothic Book" panose="020B0503020102020204" pitchFamily="34" charset="0"/>
              </a:rPr>
              <a:t>increase transparency by making clinical studies and their results publicly available</a:t>
            </a:r>
          </a:p>
          <a:p>
            <a:pPr marL="57150" indent="-285750">
              <a:lnSpc>
                <a:spcPct val="90000"/>
              </a:lnSpc>
              <a:spcAft>
                <a:spcPts val="600"/>
              </a:spcAft>
              <a:buFont typeface="Wingdings" panose="05000000000000000000" pitchFamily="2" charset="2"/>
              <a:buChar char="ü"/>
            </a:pPr>
            <a:r>
              <a:rPr lang="en-US" sz="1600" dirty="0">
                <a:latin typeface="Franklin Gothic Book" panose="020B0503020102020204" pitchFamily="34" charset="0"/>
              </a:rPr>
              <a:t>help prospective study participants identify trials for which they might be eligible</a:t>
            </a:r>
          </a:p>
          <a:p>
            <a:pPr marL="57150" indent="-285750">
              <a:lnSpc>
                <a:spcPct val="90000"/>
              </a:lnSpc>
              <a:spcAft>
                <a:spcPts val="600"/>
              </a:spcAft>
              <a:buFont typeface="Wingdings" panose="05000000000000000000" pitchFamily="2" charset="2"/>
              <a:buChar char="ü"/>
            </a:pPr>
            <a:r>
              <a:rPr lang="en-US" sz="1600" dirty="0">
                <a:latin typeface="Franklin Gothic Book" panose="020B0503020102020204" pitchFamily="34" charset="0"/>
              </a:rPr>
              <a:t>give critically ill people more information about monitored experimental treatments that could save their lives</a:t>
            </a:r>
          </a:p>
          <a:p>
            <a:pPr marL="57150" indent="-285750">
              <a:lnSpc>
                <a:spcPct val="90000"/>
              </a:lnSpc>
              <a:spcAft>
                <a:spcPts val="600"/>
              </a:spcAft>
              <a:buFont typeface="Wingdings" panose="05000000000000000000" pitchFamily="2" charset="2"/>
              <a:buChar char="ü"/>
            </a:pPr>
            <a:endParaRPr lang="en-US" sz="800" dirty="0">
              <a:latin typeface="Franklin Gothic Book" panose="020B0503020102020204" pitchFamily="34" charset="0"/>
            </a:endParaRPr>
          </a:p>
          <a:p>
            <a:pPr>
              <a:lnSpc>
                <a:spcPct val="90000"/>
              </a:lnSpc>
              <a:spcAft>
                <a:spcPts val="600"/>
              </a:spcAft>
            </a:pPr>
            <a:r>
              <a:rPr lang="en-US" sz="1600" b="1" dirty="0">
                <a:latin typeface="Franklin Gothic Book" panose="020B0503020102020204" pitchFamily="34" charset="0"/>
              </a:rPr>
              <a:t>2008 – </a:t>
            </a:r>
            <a:r>
              <a:rPr lang="en-US" sz="1600" dirty="0">
                <a:latin typeface="Franklin Gothic Book" panose="020B0503020102020204" pitchFamily="34" charset="0"/>
              </a:rPr>
              <a:t>ClinicalTrials.gov releases the results database</a:t>
            </a:r>
            <a:endParaRPr lang="en-US" sz="1600" b="1" dirty="0">
              <a:latin typeface="Franklin Gothic Book" panose="020B0503020102020204" pitchFamily="34" charset="0"/>
            </a:endParaRPr>
          </a:p>
        </p:txBody>
      </p:sp>
    </p:spTree>
    <p:extLst>
      <p:ext uri="{BB962C8B-B14F-4D97-AF65-F5344CB8AC3E}">
        <p14:creationId xmlns:p14="http://schemas.microsoft.com/office/powerpoint/2010/main" val="12646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3">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5">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37">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5678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E10FD3-1C34-40C8-BA50-F70F28A1F341}"/>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900" b="1">
                <a:solidFill>
                  <a:srgbClr val="45678C"/>
                </a:solidFill>
              </a:rPr>
              <a:t>What studies must be registered on ClinicalTrials.gov?</a:t>
            </a:r>
          </a:p>
        </p:txBody>
      </p:sp>
      <p:pic>
        <p:nvPicPr>
          <p:cNvPr id="24" name="Content Placeholder 23" descr="A picture containing shirt&#10;&#10;Description automatically generated">
            <a:extLst>
              <a:ext uri="{FF2B5EF4-FFF2-40B4-BE49-F238E27FC236}">
                <a16:creationId xmlns:a16="http://schemas.microsoft.com/office/drawing/2014/main" id="{CEE5D0ED-91B6-4D5D-8E2D-B6194600411A}"/>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1001" r="1" b="3707"/>
          <a:stretch/>
        </p:blipFill>
        <p:spPr>
          <a:xfrm>
            <a:off x="243840" y="256540"/>
            <a:ext cx="11704320" cy="3764276"/>
          </a:xfrm>
          <a:prstGeom prst="rect">
            <a:avLst/>
          </a:prstGeom>
        </p:spPr>
      </p:pic>
    </p:spTree>
    <p:extLst>
      <p:ext uri="{BB962C8B-B14F-4D97-AF65-F5344CB8AC3E}">
        <p14:creationId xmlns:p14="http://schemas.microsoft.com/office/powerpoint/2010/main" val="328321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pPr algn="ctr"/>
            <a:r>
              <a:rPr lang="en-US" sz="3800" b="1" dirty="0">
                <a:solidFill>
                  <a:srgbClr val="FFFFFF"/>
                </a:solidFill>
                <a:latin typeface="Franklin Gothic Book" panose="020B0503020102020204" pitchFamily="34" charset="0"/>
              </a:rPr>
              <a:t>NIH Definition of  Clinical Trial</a:t>
            </a:r>
            <a:br>
              <a:rPr lang="en-US" sz="3800" b="1" dirty="0">
                <a:solidFill>
                  <a:srgbClr val="FFFFFF"/>
                </a:solidFill>
                <a:latin typeface="Franklin Gothic Book" panose="020B0503020102020204" pitchFamily="34" charset="0"/>
              </a:rPr>
            </a:br>
            <a:endParaRPr lang="en-US" sz="3800" b="1" dirty="0">
              <a:solidFill>
                <a:srgbClr val="FFFFFF"/>
              </a:solidFill>
              <a:latin typeface="Franklin Gothic Book" panose="020B0503020102020204" pitchFamily="34"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pPr marL="0" indent="0">
              <a:buNone/>
            </a:pPr>
            <a:r>
              <a:rPr lang="en-US" sz="2600" b="1" u="sng" dirty="0"/>
              <a:t>NIH-funded study meeting the NIH definition of a clinical trial:</a:t>
            </a:r>
          </a:p>
          <a:p>
            <a:pPr lvl="1">
              <a:buFont typeface="Wingdings" panose="05000000000000000000" pitchFamily="2" charset="2"/>
              <a:buChar char="ü"/>
            </a:pPr>
            <a:r>
              <a:rPr lang="en-US" sz="2600" dirty="0"/>
              <a:t>A research study in which one or more human subjects are prospectively assigned to one or more interventions (which may include placebo or other control) to evaluate the effects of those interventions on health-related biomedical or behavioral outcomes.</a:t>
            </a:r>
          </a:p>
          <a:p>
            <a:endParaRPr lang="en-US" sz="2600" b="1" u="sng" dirty="0"/>
          </a:p>
        </p:txBody>
      </p:sp>
    </p:spTree>
    <p:extLst>
      <p:ext uri="{BB962C8B-B14F-4D97-AF65-F5344CB8AC3E}">
        <p14:creationId xmlns:p14="http://schemas.microsoft.com/office/powerpoint/2010/main" val="247799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etter&#10;&#10;Description automatically generated">
            <a:extLst>
              <a:ext uri="{FF2B5EF4-FFF2-40B4-BE49-F238E27FC236}">
                <a16:creationId xmlns:a16="http://schemas.microsoft.com/office/drawing/2014/main" id="{E7C2C0F1-7BE3-4402-A741-7B16B3BCD17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17697" r="-1" b="19411"/>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2A93A-B449-4281-B06B-8126B5B2DC47}"/>
              </a:ext>
            </a:extLst>
          </p:cNvPr>
          <p:cNvSpPr>
            <a:spLocks noGrp="1"/>
          </p:cNvSpPr>
          <p:nvPr>
            <p:ph type="title"/>
          </p:nvPr>
        </p:nvSpPr>
        <p:spPr>
          <a:xfrm>
            <a:off x="458725" y="5022180"/>
            <a:ext cx="3410712" cy="1345997"/>
          </a:xfrm>
        </p:spPr>
        <p:txBody>
          <a:bodyPr anchor="ctr">
            <a:normAutofit fontScale="90000"/>
          </a:bodyPr>
          <a:lstStyle/>
          <a:p>
            <a:pPr algn="ctr"/>
            <a:r>
              <a:rPr lang="en-US" sz="2600" b="1" dirty="0">
                <a:solidFill>
                  <a:schemeClr val="bg1"/>
                </a:solidFill>
                <a:latin typeface="Franklin Gothic Book" panose="020B0503020102020204" pitchFamily="34" charset="0"/>
              </a:rPr>
              <a:t>NIH Funded Clinical Trials</a:t>
            </a:r>
            <a:br>
              <a:rPr lang="en-US" sz="2600" b="1" dirty="0">
                <a:solidFill>
                  <a:schemeClr val="bg1"/>
                </a:solidFill>
                <a:latin typeface="Franklin Gothic Book" panose="020B0503020102020204" pitchFamily="34" charset="0"/>
              </a:rPr>
            </a:br>
            <a:r>
              <a:rPr lang="en-US" sz="2600" b="1" dirty="0">
                <a:solidFill>
                  <a:schemeClr val="bg1"/>
                </a:solidFill>
                <a:latin typeface="Franklin Gothic Book" panose="020B0503020102020204" pitchFamily="34" charset="0"/>
              </a:rPr>
              <a:t>Informed Consent Requirement</a:t>
            </a: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DF25AF-C45A-427F-88C6-B9E0DF94C49F}"/>
              </a:ext>
            </a:extLst>
          </p:cNvPr>
          <p:cNvSpPr>
            <a:spLocks noGrp="1"/>
          </p:cNvSpPr>
          <p:nvPr>
            <p:ph idx="1"/>
          </p:nvPr>
        </p:nvSpPr>
        <p:spPr>
          <a:xfrm>
            <a:off x="4250436" y="4782312"/>
            <a:ext cx="7210137" cy="1755647"/>
          </a:xfrm>
        </p:spPr>
        <p:txBody>
          <a:bodyPr anchor="ctr">
            <a:normAutofit/>
          </a:bodyPr>
          <a:lstStyle/>
          <a:p>
            <a:pPr marL="0" indent="0">
              <a:buNone/>
            </a:pPr>
            <a:r>
              <a:rPr lang="en-US" sz="1600" dirty="0">
                <a:solidFill>
                  <a:schemeClr val="bg1"/>
                </a:solidFill>
                <a:latin typeface="Franklin Gothic Book" panose="020B0503020102020204" pitchFamily="34" charset="0"/>
              </a:rPr>
              <a:t>Revised Common Rule</a:t>
            </a:r>
          </a:p>
          <a:p>
            <a:pPr>
              <a:buFont typeface="Wingdings" panose="05000000000000000000" pitchFamily="2" charset="2"/>
              <a:buChar char="ü"/>
            </a:pPr>
            <a:r>
              <a:rPr lang="en-US" sz="1600" dirty="0">
                <a:solidFill>
                  <a:schemeClr val="bg1"/>
                </a:solidFill>
                <a:latin typeface="Franklin Gothic Book" panose="020B0503020102020204" pitchFamily="34" charset="0"/>
              </a:rPr>
              <a:t>Requires NIH-funded clinical trials to post 1 IRB approved version of the IFC used to enroll participants</a:t>
            </a:r>
          </a:p>
          <a:p>
            <a:pPr lvl="1">
              <a:buFont typeface="Wingdings" panose="05000000000000000000" pitchFamily="2" charset="2"/>
              <a:buChar char="ü"/>
            </a:pPr>
            <a:r>
              <a:rPr lang="en-US" sz="1600" dirty="0">
                <a:solidFill>
                  <a:schemeClr val="bg1"/>
                </a:solidFill>
                <a:latin typeface="Franklin Gothic Book" panose="020B0503020102020204" pitchFamily="34" charset="0"/>
              </a:rPr>
              <a:t>Posted after recruitment closes</a:t>
            </a:r>
          </a:p>
          <a:p>
            <a:pPr lvl="1">
              <a:buFont typeface="Wingdings" panose="05000000000000000000" pitchFamily="2" charset="2"/>
              <a:buChar char="ü"/>
            </a:pPr>
            <a:r>
              <a:rPr lang="en-US" sz="1600" dirty="0">
                <a:solidFill>
                  <a:schemeClr val="bg1"/>
                </a:solidFill>
                <a:latin typeface="Franklin Gothic Book" panose="020B0503020102020204" pitchFamily="34" charset="0"/>
              </a:rPr>
              <a:t>No later than 60 days after last study visit</a:t>
            </a:r>
          </a:p>
        </p:txBody>
      </p:sp>
    </p:spTree>
    <p:extLst>
      <p:ext uri="{BB962C8B-B14F-4D97-AF65-F5344CB8AC3E}">
        <p14:creationId xmlns:p14="http://schemas.microsoft.com/office/powerpoint/2010/main" val="95092220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pPr algn="ctr"/>
            <a:r>
              <a:rPr lang="en-US" sz="3800" b="1" dirty="0">
                <a:solidFill>
                  <a:srgbClr val="FFFFFF"/>
                </a:solidFill>
                <a:latin typeface="Franklin Gothic Book" panose="020B0503020102020204" pitchFamily="34" charset="0"/>
              </a:rPr>
              <a:t>FDA Definition of Applicable Clinical Trial</a:t>
            </a:r>
            <a:br>
              <a:rPr lang="en-US" sz="3800" b="1" dirty="0">
                <a:solidFill>
                  <a:srgbClr val="FFFFFF"/>
                </a:solidFill>
                <a:latin typeface="Franklin Gothic Book" panose="020B0503020102020204" pitchFamily="34" charset="0"/>
              </a:rPr>
            </a:br>
            <a:endParaRPr lang="en-US" sz="3800" b="1" dirty="0">
              <a:solidFill>
                <a:srgbClr val="FFFFFF"/>
              </a:solidFill>
              <a:latin typeface="Franklin Gothic Book" panose="020B0503020102020204" pitchFamily="34" charset="0"/>
            </a:endParaRPr>
          </a:p>
        </p:txBody>
      </p:sp>
      <p:sp>
        <p:nvSpPr>
          <p:cNvPr id="24" name="Rectangle 18">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0">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pPr marL="0" indent="0">
              <a:buNone/>
            </a:pPr>
            <a:r>
              <a:rPr lang="en-US" sz="2600" b="1" u="sng"/>
              <a:t>Applicable Clinical Trial (ACT)</a:t>
            </a:r>
          </a:p>
          <a:p>
            <a:pPr lvl="1">
              <a:buFont typeface="Wingdings" panose="05000000000000000000" pitchFamily="2" charset="2"/>
              <a:buChar char="ü"/>
            </a:pPr>
            <a:r>
              <a:rPr lang="en-US" sz="2600"/>
              <a:t>Interventional</a:t>
            </a:r>
          </a:p>
          <a:p>
            <a:pPr lvl="1">
              <a:buFont typeface="Wingdings" panose="05000000000000000000" pitchFamily="2" charset="2"/>
              <a:buChar char="ü"/>
            </a:pPr>
            <a:endParaRPr lang="en-US" sz="2600"/>
          </a:p>
          <a:p>
            <a:pPr lvl="1">
              <a:buFont typeface="Wingdings" panose="05000000000000000000" pitchFamily="2" charset="2"/>
              <a:buChar char="ü"/>
            </a:pPr>
            <a:r>
              <a:rPr lang="en-US" sz="2600"/>
              <a:t>Study site in the U.S./U.S. territory; </a:t>
            </a:r>
            <a:r>
              <a:rPr lang="en-US" sz="2600" u="sng"/>
              <a:t>or</a:t>
            </a:r>
            <a:r>
              <a:rPr lang="en-US" sz="2600"/>
              <a:t> subject to an IND or IDE; </a:t>
            </a:r>
            <a:r>
              <a:rPr lang="en-US" sz="2600" u="sng"/>
              <a:t>or</a:t>
            </a:r>
            <a:r>
              <a:rPr lang="en-US" sz="2600"/>
              <a:t> involves a drug, biological or device manufactured/exported from U.S./territory for study in another country</a:t>
            </a:r>
          </a:p>
          <a:p>
            <a:pPr lvl="1">
              <a:buFont typeface="Wingdings" panose="05000000000000000000" pitchFamily="2" charset="2"/>
              <a:buChar char="ü"/>
            </a:pPr>
            <a:endParaRPr lang="en-US" sz="2600"/>
          </a:p>
          <a:p>
            <a:pPr lvl="1">
              <a:buFont typeface="Wingdings" panose="05000000000000000000" pitchFamily="2" charset="2"/>
              <a:buChar char="ü"/>
            </a:pPr>
            <a:r>
              <a:rPr lang="en-US" sz="2600"/>
              <a:t>Evaluates a drug, biological or device regulated by the FDA</a:t>
            </a:r>
          </a:p>
          <a:p>
            <a:pPr lvl="1">
              <a:buFont typeface="Wingdings" panose="05000000000000000000" pitchFamily="2" charset="2"/>
              <a:buChar char="ü"/>
            </a:pPr>
            <a:endParaRPr lang="en-US" sz="2600"/>
          </a:p>
          <a:p>
            <a:pPr lvl="1">
              <a:buFont typeface="Wingdings" panose="05000000000000000000" pitchFamily="2" charset="2"/>
              <a:buChar char="ü"/>
            </a:pPr>
            <a:r>
              <a:rPr lang="en-US" sz="2600"/>
              <a:t>Not a Phase 1 drug/biologic trial and not a device feasibility study</a:t>
            </a:r>
          </a:p>
        </p:txBody>
      </p:sp>
    </p:spTree>
    <p:extLst>
      <p:ext uri="{BB962C8B-B14F-4D97-AF65-F5344CB8AC3E}">
        <p14:creationId xmlns:p14="http://schemas.microsoft.com/office/powerpoint/2010/main" val="313321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3898FF-D987-4B0E-BFB4-85F5EB356D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1A4873-64D0-418B-BA9D-D99C52A5FB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516C1EB-8D62-4BF0-92B5-02E6AE43B1F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A737E5B8-8F31-4942-B159-B213C4D6D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D12128B6-ED88-4712-866F-66C86EE346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0F570B23-09B6-4D5F-980A-35EBDC9F3C45}"/>
              </a:ext>
            </a:extLst>
          </p:cNvPr>
          <p:cNvSpPr>
            <a:spLocks noGrp="1"/>
          </p:cNvSpPr>
          <p:nvPr>
            <p:ph type="title"/>
          </p:nvPr>
        </p:nvSpPr>
        <p:spPr>
          <a:xfrm>
            <a:off x="535154" y="1772776"/>
            <a:ext cx="4708237" cy="3741805"/>
          </a:xfrm>
        </p:spPr>
        <p:txBody>
          <a:bodyPr vert="horz" lIns="91440" tIns="45720" rIns="91440" bIns="45720" rtlCol="0" anchor="t">
            <a:normAutofit/>
          </a:bodyPr>
          <a:lstStyle/>
          <a:p>
            <a:pPr algn="ctr"/>
            <a:r>
              <a:rPr lang="en-US" b="1" dirty="0">
                <a:latin typeface="Franklin Gothic Book" panose="020B0503020102020204" pitchFamily="34" charset="0"/>
              </a:rPr>
              <a:t/>
            </a:r>
            <a:br>
              <a:rPr lang="en-US" b="1" dirty="0">
                <a:latin typeface="Franklin Gothic Book" panose="020B0503020102020204" pitchFamily="34" charset="0"/>
              </a:rPr>
            </a:br>
            <a:r>
              <a:rPr lang="en-US" b="1" dirty="0">
                <a:latin typeface="Franklin Gothic Book" panose="020B0503020102020204" pitchFamily="34" charset="0"/>
              </a:rPr>
              <a:t>ACT Checklist</a:t>
            </a:r>
            <a:br>
              <a:rPr lang="en-US" b="1" dirty="0">
                <a:latin typeface="Franklin Gothic Book" panose="020B0503020102020204" pitchFamily="34" charset="0"/>
              </a:rPr>
            </a:br>
            <a:r>
              <a:rPr lang="en-US" b="1" dirty="0">
                <a:latin typeface="Franklin Gothic Book" panose="020B0503020102020204" pitchFamily="34" charset="0"/>
              </a:rPr>
              <a:t/>
            </a:r>
            <a:br>
              <a:rPr lang="en-US" b="1" dirty="0">
                <a:latin typeface="Franklin Gothic Book" panose="020B0503020102020204" pitchFamily="34" charset="0"/>
              </a:rPr>
            </a:br>
            <a:r>
              <a:rPr lang="en-US" sz="1600" b="1" dirty="0">
                <a:latin typeface="Franklin Gothic Book" panose="020B0503020102020204" pitchFamily="34" charset="0"/>
              </a:rPr>
              <a:t>https://prsinfo.clinicaltrials.gov/ACT_Checklist.pdf</a:t>
            </a:r>
          </a:p>
        </p:txBody>
      </p:sp>
      <p:pic>
        <p:nvPicPr>
          <p:cNvPr id="12" name="Content Placeholder 11">
            <a:extLst>
              <a:ext uri="{FF2B5EF4-FFF2-40B4-BE49-F238E27FC236}">
                <a16:creationId xmlns:a16="http://schemas.microsoft.com/office/drawing/2014/main" id="{15077E99-CD90-4DBC-BB80-949E3ABD8C21}"/>
              </a:ext>
            </a:extLst>
          </p:cNvPr>
          <p:cNvPicPr>
            <a:picLocks noGrp="1" noChangeAspect="1"/>
          </p:cNvPicPr>
          <p:nvPr>
            <p:ph idx="1"/>
          </p:nvPr>
        </p:nvPicPr>
        <p:blipFill rotWithShape="1">
          <a:blip r:embed="rId3"/>
          <a:srcRect r="111" b="3"/>
          <a:stretch/>
        </p:blipFill>
        <p:spPr>
          <a:xfrm>
            <a:off x="5186548" y="171715"/>
            <a:ext cx="6320441" cy="6506223"/>
          </a:xfrm>
          <a:prstGeom prst="rect">
            <a:avLst/>
          </a:prstGeom>
        </p:spPr>
      </p:pic>
    </p:spTree>
    <p:extLst>
      <p:ext uri="{BB962C8B-B14F-4D97-AF65-F5344CB8AC3E}">
        <p14:creationId xmlns:p14="http://schemas.microsoft.com/office/powerpoint/2010/main" val="233130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60a2a5b-867d-46ea-9892-ff04c5da61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40232BC1169469D1F841112DAF6EB" ma:contentTypeVersion="9" ma:contentTypeDescription="Create a new document." ma:contentTypeScope="" ma:versionID="e3ae2f8587f583e30bc6e866d353bef2">
  <xsd:schema xmlns:xsd="http://www.w3.org/2001/XMLSchema" xmlns:xs="http://www.w3.org/2001/XMLSchema" xmlns:p="http://schemas.microsoft.com/office/2006/metadata/properties" xmlns:ns3="e60a2a5b-867d-46ea-9892-ff04c5da6138" targetNamespace="http://schemas.microsoft.com/office/2006/metadata/properties" ma:root="true" ma:fieldsID="dbebdaa6fda602cb06bcc8699302da55" ns3:_="">
    <xsd:import namespace="e60a2a5b-867d-46ea-9892-ff04c5da61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a2a5b-867d-46ea-9892-ff04c5da6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03C7D9E6-B0D9-433E-BD46-EB60F64F4DA8}">
  <ds:schemaRefs>
    <ds:schemaRef ds:uri="e60a2a5b-867d-46ea-9892-ff04c5da6138"/>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5522641-588A-4E24-BB46-4FC68819F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a2a5b-867d-46ea-9892-ff04c5da6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Widescreen</PresentationFormat>
  <Paragraphs>214</Paragraphs>
  <Slides>36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Century Schoolbook</vt:lpstr>
      <vt:lpstr>Franklin Gothic Book</vt:lpstr>
      <vt:lpstr>Segoe UI</vt:lpstr>
      <vt:lpstr>Source Sans Pro</vt:lpstr>
      <vt:lpstr>Wingdings</vt:lpstr>
      <vt:lpstr>Office Theme</vt:lpstr>
      <vt:lpstr>Krissy Capitano, RN, BSN Michael Ormsbee, PhD October 21, 2020 </vt:lpstr>
      <vt:lpstr>Your Presenters Today</vt:lpstr>
      <vt:lpstr>Learning Objectives</vt:lpstr>
      <vt:lpstr>Brief Background on ClinicalTrials.gov</vt:lpstr>
      <vt:lpstr>What studies must be registered on ClinicalTrials.gov?</vt:lpstr>
      <vt:lpstr>NIH Definition of  Clinical Trial </vt:lpstr>
      <vt:lpstr>NIH Funded Clinical Trials Informed Consent Requirement</vt:lpstr>
      <vt:lpstr>FDA Definition of Applicable Clinical Trial </vt:lpstr>
      <vt:lpstr> ACT Checklist  https://prsinfo.clinicaltrials.gov/ACT_Checklist.pdf</vt:lpstr>
      <vt:lpstr>Publishing Requirements</vt:lpstr>
      <vt:lpstr>Diving into the Details Navigating CT.gov</vt:lpstr>
      <vt:lpstr>Clinical Trial Registration and Data Element Deadlines</vt:lpstr>
      <vt:lpstr>COVID-19 Study Modifications</vt:lpstr>
      <vt:lpstr>Penalties for Not Registering and/or  Reporting Results</vt:lpstr>
      <vt:lpstr>PowerPoint Presentation</vt:lpstr>
      <vt:lpstr>Major Issue Message</vt:lpstr>
      <vt:lpstr>Advisory Messages</vt:lpstr>
      <vt:lpstr>PowerPoint Presentation</vt:lpstr>
      <vt:lpstr>Twitter Feedback on ClinicalTrials.gov</vt:lpstr>
      <vt:lpstr> ClinicalTrials.gov Study Record</vt:lpstr>
      <vt:lpstr>Major Issues Outcome Measures</vt:lpstr>
      <vt:lpstr>Primary Outcome Measures</vt:lpstr>
      <vt:lpstr>Primary Outcome Measure</vt:lpstr>
      <vt:lpstr>Secondary Outcome Measures</vt:lpstr>
      <vt:lpstr>PowerPoint Presentation</vt:lpstr>
      <vt:lpstr>PowerPoint Presentation</vt:lpstr>
      <vt:lpstr>Major Issues Arms/Interventions</vt:lpstr>
      <vt:lpstr>Arm/Intervention </vt:lpstr>
      <vt:lpstr> Arm/Intervention </vt:lpstr>
      <vt:lpstr>PRS Email Notice of Study Becoming Public Record </vt:lpstr>
      <vt:lpstr>Clinical trial is done! What’s next?</vt:lpstr>
      <vt:lpstr>PowerPoint Presentation</vt:lpstr>
      <vt:lpstr>PowerPoint Presentation</vt:lpstr>
      <vt:lpstr>Entering Data Results </vt:lpstr>
      <vt:lpstr>Resources Available</vt:lpstr>
      <vt:lpstr>Thank you! 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2020-10-20T14:17:51Z</dcterms:created>
  <dcterms:modified xsi:type="dcterms:W3CDTF">2020-10-22T21:40:22Z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0x0101003BE40232BC1169469D1F841112DAF6EB</vt:lpwstr>
  </property>
</Properties>
</file>